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1" r:id="rId3"/>
    <p:sldId id="276" r:id="rId4"/>
    <p:sldId id="263" r:id="rId5"/>
    <p:sldId id="258" r:id="rId6"/>
    <p:sldId id="256" r:id="rId7"/>
    <p:sldId id="259" r:id="rId8"/>
    <p:sldId id="264" r:id="rId9"/>
    <p:sldId id="265" r:id="rId10"/>
    <p:sldId id="278" r:id="rId11"/>
    <p:sldId id="266" r:id="rId12"/>
    <p:sldId id="277" r:id="rId13"/>
    <p:sldId id="279" r:id="rId14"/>
    <p:sldId id="280" r:id="rId15"/>
    <p:sldId id="271" r:id="rId16"/>
    <p:sldId id="272" r:id="rId17"/>
    <p:sldId id="268" r:id="rId18"/>
    <p:sldId id="269" r:id="rId19"/>
    <p:sldId id="270" r:id="rId20"/>
    <p:sldId id="281" r:id="rId21"/>
    <p:sldId id="274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D2F0"/>
    <a:srgbClr val="009AA3"/>
    <a:srgbClr val="007E86"/>
    <a:srgbClr val="5FCBEF"/>
    <a:srgbClr val="DC73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7CD26-0A6C-4FC3-88C9-550F1918E26F}" v="40" dt="2023-09-26T10:32:23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6" autoAdjust="0"/>
    <p:restoredTop sz="94679" autoAdjust="0"/>
  </p:normalViewPr>
  <p:slideViewPr>
    <p:cSldViewPr snapToGrid="0">
      <p:cViewPr varScale="1">
        <p:scale>
          <a:sx n="101" d="100"/>
          <a:sy n="101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274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978DF-9F77-4B1C-8A19-623256CE96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574DBFD-6E11-4498-9621-197DD4B6CC8A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/>
            <a:t>Besuchertage Öffnungszeiten</a:t>
          </a:r>
          <a:endParaRPr lang="de-AT" dirty="0"/>
        </a:p>
      </dgm:t>
    </dgm:pt>
    <dgm:pt modelId="{4CCC98FD-E787-4125-96DF-1ED0C83A7A08}" type="parTrans" cxnId="{CAFC575A-B148-472A-A1BD-F327A0E946F4}">
      <dgm:prSet/>
      <dgm:spPr/>
      <dgm:t>
        <a:bodyPr/>
        <a:lstStyle/>
        <a:p>
          <a:endParaRPr lang="de-AT"/>
        </a:p>
      </dgm:t>
    </dgm:pt>
    <dgm:pt modelId="{89926BCF-53E4-4823-BD72-5F66C61B067C}" type="sibTrans" cxnId="{CAFC575A-B148-472A-A1BD-F327A0E946F4}">
      <dgm:prSet/>
      <dgm:spPr/>
      <dgm:t>
        <a:bodyPr/>
        <a:lstStyle/>
        <a:p>
          <a:endParaRPr lang="de-AT"/>
        </a:p>
      </dgm:t>
    </dgm:pt>
    <dgm:pt modelId="{F81C5541-203C-4B70-975D-0E454C8B3AE8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/>
            <a:t>Stationsbetrieb</a:t>
          </a:r>
          <a:endParaRPr lang="de-AT" dirty="0"/>
        </a:p>
      </dgm:t>
    </dgm:pt>
    <dgm:pt modelId="{7546C7C3-E96E-4C76-B0B0-5FB23E202BB6}" type="parTrans" cxnId="{BBF517C8-089F-4205-83E6-64BEC7F5F54B}">
      <dgm:prSet/>
      <dgm:spPr/>
      <dgm:t>
        <a:bodyPr/>
        <a:lstStyle/>
        <a:p>
          <a:endParaRPr lang="de-AT"/>
        </a:p>
      </dgm:t>
    </dgm:pt>
    <dgm:pt modelId="{B09B5CE2-968A-403B-813C-044D26294E20}" type="sibTrans" cxnId="{BBF517C8-089F-4205-83E6-64BEC7F5F54B}">
      <dgm:prSet/>
      <dgm:spPr/>
      <dgm:t>
        <a:bodyPr/>
        <a:lstStyle/>
        <a:p>
          <a:endParaRPr lang="de-AT"/>
        </a:p>
      </dgm:t>
    </dgm:pt>
    <dgm:pt modelId="{7B60F8EE-0A9E-42EE-B323-B896E497EC60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/>
            <a:t>Live-Bühne</a:t>
          </a:r>
          <a:endParaRPr lang="de-AT" dirty="0"/>
        </a:p>
      </dgm:t>
    </dgm:pt>
    <dgm:pt modelId="{2702FCC5-7CA4-4493-846F-3E3CF5DB0AA7}" type="parTrans" cxnId="{9483A1E2-90F1-4D4E-888F-383F49E61653}">
      <dgm:prSet/>
      <dgm:spPr/>
      <dgm:t>
        <a:bodyPr/>
        <a:lstStyle/>
        <a:p>
          <a:endParaRPr lang="de-AT"/>
        </a:p>
      </dgm:t>
    </dgm:pt>
    <dgm:pt modelId="{D10BDBDB-60A2-4069-A808-5A1EA43801DE}" type="sibTrans" cxnId="{9483A1E2-90F1-4D4E-888F-383F49E61653}">
      <dgm:prSet/>
      <dgm:spPr/>
      <dgm:t>
        <a:bodyPr/>
        <a:lstStyle/>
        <a:p>
          <a:endParaRPr lang="de-AT"/>
        </a:p>
      </dgm:t>
    </dgm:pt>
    <dgm:pt modelId="{E1C55617-3E20-4ADE-962C-F22AECFEDCD9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/>
            <a:t>Die digitale Welt der Lehrbetriebe</a:t>
          </a:r>
          <a:endParaRPr lang="de-AT" dirty="0"/>
        </a:p>
      </dgm:t>
    </dgm:pt>
    <dgm:pt modelId="{6234A720-EFFF-4683-80EE-4B0A598E379E}" type="parTrans" cxnId="{BBF961A6-3DBC-49D3-A938-C6DDC2B4D459}">
      <dgm:prSet/>
      <dgm:spPr/>
      <dgm:t>
        <a:bodyPr/>
        <a:lstStyle/>
        <a:p>
          <a:endParaRPr lang="de-AT"/>
        </a:p>
      </dgm:t>
    </dgm:pt>
    <dgm:pt modelId="{9AD17D50-84C6-43E7-93AE-978BE132EBDE}" type="sibTrans" cxnId="{BBF961A6-3DBC-49D3-A938-C6DDC2B4D459}">
      <dgm:prSet/>
      <dgm:spPr/>
      <dgm:t>
        <a:bodyPr/>
        <a:lstStyle/>
        <a:p>
          <a:endParaRPr lang="de-AT"/>
        </a:p>
      </dgm:t>
    </dgm:pt>
    <dgm:pt modelId="{C17D3A7C-96D0-4D68-8DE8-A0354AA415EE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/>
            <a:t>Time Slot Buchungen</a:t>
          </a:r>
          <a:endParaRPr lang="de-AT" dirty="0"/>
        </a:p>
      </dgm:t>
    </dgm:pt>
    <dgm:pt modelId="{7220EDF5-4979-4133-AB7C-D764F2C73483}" type="parTrans" cxnId="{FAF8D0BC-6127-4185-B04B-16450E84A933}">
      <dgm:prSet/>
      <dgm:spPr/>
      <dgm:t>
        <a:bodyPr/>
        <a:lstStyle/>
        <a:p>
          <a:endParaRPr lang="de-AT"/>
        </a:p>
      </dgm:t>
    </dgm:pt>
    <dgm:pt modelId="{7EE7E8BE-7770-4DAE-9901-75BDC33E66A7}" type="sibTrans" cxnId="{FAF8D0BC-6127-4185-B04B-16450E84A933}">
      <dgm:prSet/>
      <dgm:spPr/>
      <dgm:t>
        <a:bodyPr/>
        <a:lstStyle/>
        <a:p>
          <a:endParaRPr lang="de-AT"/>
        </a:p>
      </dgm:t>
    </dgm:pt>
    <dgm:pt modelId="{3931F27D-2806-467E-86E1-41E479172639}">
      <dgm:prSet phldrT="[Text]"/>
      <dgm:spPr>
        <a:solidFill>
          <a:srgbClr val="7030A0"/>
        </a:solidFill>
      </dgm:spPr>
      <dgm:t>
        <a:bodyPr/>
        <a:lstStyle/>
        <a:p>
          <a:r>
            <a:rPr lang="de-DE" dirty="0"/>
            <a:t>Backend</a:t>
          </a:r>
        </a:p>
      </dgm:t>
    </dgm:pt>
    <dgm:pt modelId="{57D52DAC-C111-4EF8-8B14-53C64E2037A0}" type="parTrans" cxnId="{3D5EABCE-1DB5-472E-B75C-EFE90BF12E8C}">
      <dgm:prSet/>
      <dgm:spPr/>
      <dgm:t>
        <a:bodyPr/>
        <a:lstStyle/>
        <a:p>
          <a:endParaRPr lang="de-AT"/>
        </a:p>
      </dgm:t>
    </dgm:pt>
    <dgm:pt modelId="{AF740784-5C70-4E9D-BE09-B6201FDF17F0}" type="sibTrans" cxnId="{3D5EABCE-1DB5-472E-B75C-EFE90BF12E8C}">
      <dgm:prSet/>
      <dgm:spPr/>
      <dgm:t>
        <a:bodyPr/>
        <a:lstStyle/>
        <a:p>
          <a:endParaRPr lang="de-AT"/>
        </a:p>
      </dgm:t>
    </dgm:pt>
    <dgm:pt modelId="{97868B9C-AB60-47E6-A41E-CCA1274E95ED}" type="pres">
      <dgm:prSet presAssocID="{1EC978DF-9F77-4B1C-8A19-623256CE967F}" presName="diagram" presStyleCnt="0">
        <dgm:presLayoutVars>
          <dgm:dir/>
          <dgm:resizeHandles val="exact"/>
        </dgm:presLayoutVars>
      </dgm:prSet>
      <dgm:spPr/>
    </dgm:pt>
    <dgm:pt modelId="{8FE6EEF6-B137-4EC7-B390-3717BE13624B}" type="pres">
      <dgm:prSet presAssocID="{9574DBFD-6E11-4498-9621-197DD4B6CC8A}" presName="node" presStyleLbl="node1" presStyleIdx="0" presStyleCnt="6">
        <dgm:presLayoutVars>
          <dgm:bulletEnabled val="1"/>
        </dgm:presLayoutVars>
      </dgm:prSet>
      <dgm:spPr/>
    </dgm:pt>
    <dgm:pt modelId="{D0E59D9C-CE50-4298-A774-0C98C674E3DE}" type="pres">
      <dgm:prSet presAssocID="{89926BCF-53E4-4823-BD72-5F66C61B067C}" presName="sibTrans" presStyleCnt="0"/>
      <dgm:spPr/>
    </dgm:pt>
    <dgm:pt modelId="{EEBD613C-ACB7-447D-91F4-0140D2C48126}" type="pres">
      <dgm:prSet presAssocID="{F81C5541-203C-4B70-975D-0E454C8B3AE8}" presName="node" presStyleLbl="node1" presStyleIdx="1" presStyleCnt="6" custLinFactNeighborX="1284" custLinFactNeighborY="-1426">
        <dgm:presLayoutVars>
          <dgm:bulletEnabled val="1"/>
        </dgm:presLayoutVars>
      </dgm:prSet>
      <dgm:spPr/>
    </dgm:pt>
    <dgm:pt modelId="{1FE33DE3-1783-4EC0-B088-3C5B209A9BB9}" type="pres">
      <dgm:prSet presAssocID="{B09B5CE2-968A-403B-813C-044D26294E20}" presName="sibTrans" presStyleCnt="0"/>
      <dgm:spPr/>
    </dgm:pt>
    <dgm:pt modelId="{94D88DD8-C512-4D4B-AFFE-B17DC61CE3CB}" type="pres">
      <dgm:prSet presAssocID="{7B60F8EE-0A9E-42EE-B323-B896E497EC60}" presName="node" presStyleLbl="node1" presStyleIdx="2" presStyleCnt="6">
        <dgm:presLayoutVars>
          <dgm:bulletEnabled val="1"/>
        </dgm:presLayoutVars>
      </dgm:prSet>
      <dgm:spPr/>
    </dgm:pt>
    <dgm:pt modelId="{62AA11A0-A1F6-41AB-A915-E659AB79C4BB}" type="pres">
      <dgm:prSet presAssocID="{D10BDBDB-60A2-4069-A808-5A1EA43801DE}" presName="sibTrans" presStyleCnt="0"/>
      <dgm:spPr/>
    </dgm:pt>
    <dgm:pt modelId="{B7E23D20-F0F3-4E21-A52A-461F52F5619E}" type="pres">
      <dgm:prSet presAssocID="{E1C55617-3E20-4ADE-962C-F22AECFEDCD9}" presName="node" presStyleLbl="node1" presStyleIdx="3" presStyleCnt="6">
        <dgm:presLayoutVars>
          <dgm:bulletEnabled val="1"/>
        </dgm:presLayoutVars>
      </dgm:prSet>
      <dgm:spPr/>
    </dgm:pt>
    <dgm:pt modelId="{6F70B2AC-20FD-4407-9A30-1B7FE6C186CA}" type="pres">
      <dgm:prSet presAssocID="{9AD17D50-84C6-43E7-93AE-978BE132EBDE}" presName="sibTrans" presStyleCnt="0"/>
      <dgm:spPr/>
    </dgm:pt>
    <dgm:pt modelId="{70984DDC-81AE-4C1B-B651-089F7C52269E}" type="pres">
      <dgm:prSet presAssocID="{C17D3A7C-96D0-4D68-8DE8-A0354AA415EE}" presName="node" presStyleLbl="node1" presStyleIdx="4" presStyleCnt="6">
        <dgm:presLayoutVars>
          <dgm:bulletEnabled val="1"/>
        </dgm:presLayoutVars>
      </dgm:prSet>
      <dgm:spPr/>
    </dgm:pt>
    <dgm:pt modelId="{896E445E-D56B-4ECE-AC62-277A999C0C46}" type="pres">
      <dgm:prSet presAssocID="{7EE7E8BE-7770-4DAE-9901-75BDC33E66A7}" presName="sibTrans" presStyleCnt="0"/>
      <dgm:spPr/>
    </dgm:pt>
    <dgm:pt modelId="{7BBB7AEF-A22B-4282-B816-5995593BEB30}" type="pres">
      <dgm:prSet presAssocID="{3931F27D-2806-467E-86E1-41E479172639}" presName="node" presStyleLbl="node1" presStyleIdx="5" presStyleCnt="6">
        <dgm:presLayoutVars>
          <dgm:bulletEnabled val="1"/>
        </dgm:presLayoutVars>
      </dgm:prSet>
      <dgm:spPr/>
    </dgm:pt>
  </dgm:ptLst>
  <dgm:cxnLst>
    <dgm:cxn modelId="{4538AE75-71D1-4010-AB63-1F905E95B735}" type="presOf" srcId="{9574DBFD-6E11-4498-9621-197DD4B6CC8A}" destId="{8FE6EEF6-B137-4EC7-B390-3717BE13624B}" srcOrd="0" destOrd="0" presId="urn:microsoft.com/office/officeart/2005/8/layout/default"/>
    <dgm:cxn modelId="{CAFC575A-B148-472A-A1BD-F327A0E946F4}" srcId="{1EC978DF-9F77-4B1C-8A19-623256CE967F}" destId="{9574DBFD-6E11-4498-9621-197DD4B6CC8A}" srcOrd="0" destOrd="0" parTransId="{4CCC98FD-E787-4125-96DF-1ED0C83A7A08}" sibTransId="{89926BCF-53E4-4823-BD72-5F66C61B067C}"/>
    <dgm:cxn modelId="{AD1AEF9A-1509-4AE1-9814-403D07E567F4}" type="presOf" srcId="{7B60F8EE-0A9E-42EE-B323-B896E497EC60}" destId="{94D88DD8-C512-4D4B-AFFE-B17DC61CE3CB}" srcOrd="0" destOrd="0" presId="urn:microsoft.com/office/officeart/2005/8/layout/default"/>
    <dgm:cxn modelId="{BBF961A6-3DBC-49D3-A938-C6DDC2B4D459}" srcId="{1EC978DF-9F77-4B1C-8A19-623256CE967F}" destId="{E1C55617-3E20-4ADE-962C-F22AECFEDCD9}" srcOrd="3" destOrd="0" parTransId="{6234A720-EFFF-4683-80EE-4B0A598E379E}" sibTransId="{9AD17D50-84C6-43E7-93AE-978BE132EBDE}"/>
    <dgm:cxn modelId="{4D77AAB7-50E2-4F2E-AB73-936B1E1F78DD}" type="presOf" srcId="{3931F27D-2806-467E-86E1-41E479172639}" destId="{7BBB7AEF-A22B-4282-B816-5995593BEB30}" srcOrd="0" destOrd="0" presId="urn:microsoft.com/office/officeart/2005/8/layout/default"/>
    <dgm:cxn modelId="{FAF8D0BC-6127-4185-B04B-16450E84A933}" srcId="{1EC978DF-9F77-4B1C-8A19-623256CE967F}" destId="{C17D3A7C-96D0-4D68-8DE8-A0354AA415EE}" srcOrd="4" destOrd="0" parTransId="{7220EDF5-4979-4133-AB7C-D764F2C73483}" sibTransId="{7EE7E8BE-7770-4DAE-9901-75BDC33E66A7}"/>
    <dgm:cxn modelId="{BBF517C8-089F-4205-83E6-64BEC7F5F54B}" srcId="{1EC978DF-9F77-4B1C-8A19-623256CE967F}" destId="{F81C5541-203C-4B70-975D-0E454C8B3AE8}" srcOrd="1" destOrd="0" parTransId="{7546C7C3-E96E-4C76-B0B0-5FB23E202BB6}" sibTransId="{B09B5CE2-968A-403B-813C-044D26294E20}"/>
    <dgm:cxn modelId="{3D5EABCE-1DB5-472E-B75C-EFE90BF12E8C}" srcId="{1EC978DF-9F77-4B1C-8A19-623256CE967F}" destId="{3931F27D-2806-467E-86E1-41E479172639}" srcOrd="5" destOrd="0" parTransId="{57D52DAC-C111-4EF8-8B14-53C64E2037A0}" sibTransId="{AF740784-5C70-4E9D-BE09-B6201FDF17F0}"/>
    <dgm:cxn modelId="{9483A1E2-90F1-4D4E-888F-383F49E61653}" srcId="{1EC978DF-9F77-4B1C-8A19-623256CE967F}" destId="{7B60F8EE-0A9E-42EE-B323-B896E497EC60}" srcOrd="2" destOrd="0" parTransId="{2702FCC5-7CA4-4493-846F-3E3CF5DB0AA7}" sibTransId="{D10BDBDB-60A2-4069-A808-5A1EA43801DE}"/>
    <dgm:cxn modelId="{6D6415EC-5E50-4E6F-8630-2C63E913D14B}" type="presOf" srcId="{1EC978DF-9F77-4B1C-8A19-623256CE967F}" destId="{97868B9C-AB60-47E6-A41E-CCA1274E95ED}" srcOrd="0" destOrd="0" presId="urn:microsoft.com/office/officeart/2005/8/layout/default"/>
    <dgm:cxn modelId="{CFA7B8F1-DCA5-46E5-B665-3233E14EB604}" type="presOf" srcId="{E1C55617-3E20-4ADE-962C-F22AECFEDCD9}" destId="{B7E23D20-F0F3-4E21-A52A-461F52F5619E}" srcOrd="0" destOrd="0" presId="urn:microsoft.com/office/officeart/2005/8/layout/default"/>
    <dgm:cxn modelId="{B32527F4-5C12-4DB3-AA7A-97DBA2ED92B2}" type="presOf" srcId="{F81C5541-203C-4B70-975D-0E454C8B3AE8}" destId="{EEBD613C-ACB7-447D-91F4-0140D2C48126}" srcOrd="0" destOrd="0" presId="urn:microsoft.com/office/officeart/2005/8/layout/default"/>
    <dgm:cxn modelId="{C1B739FB-6EB6-4AB1-85BD-51155EA52965}" type="presOf" srcId="{C17D3A7C-96D0-4D68-8DE8-A0354AA415EE}" destId="{70984DDC-81AE-4C1B-B651-089F7C52269E}" srcOrd="0" destOrd="0" presId="urn:microsoft.com/office/officeart/2005/8/layout/default"/>
    <dgm:cxn modelId="{BB65DC08-B0ED-4DB4-A92F-01DEAF288CF8}" type="presParOf" srcId="{97868B9C-AB60-47E6-A41E-CCA1274E95ED}" destId="{8FE6EEF6-B137-4EC7-B390-3717BE13624B}" srcOrd="0" destOrd="0" presId="urn:microsoft.com/office/officeart/2005/8/layout/default"/>
    <dgm:cxn modelId="{9154EF58-D4E1-4C34-848B-9B21BBC4D950}" type="presParOf" srcId="{97868B9C-AB60-47E6-A41E-CCA1274E95ED}" destId="{D0E59D9C-CE50-4298-A774-0C98C674E3DE}" srcOrd="1" destOrd="0" presId="urn:microsoft.com/office/officeart/2005/8/layout/default"/>
    <dgm:cxn modelId="{5A1E82DA-1E7E-4C0D-ACFB-02E94DA33D22}" type="presParOf" srcId="{97868B9C-AB60-47E6-A41E-CCA1274E95ED}" destId="{EEBD613C-ACB7-447D-91F4-0140D2C48126}" srcOrd="2" destOrd="0" presId="urn:microsoft.com/office/officeart/2005/8/layout/default"/>
    <dgm:cxn modelId="{5119BE67-183E-429A-B2D8-8D962060EBE6}" type="presParOf" srcId="{97868B9C-AB60-47E6-A41E-CCA1274E95ED}" destId="{1FE33DE3-1783-4EC0-B088-3C5B209A9BB9}" srcOrd="3" destOrd="0" presId="urn:microsoft.com/office/officeart/2005/8/layout/default"/>
    <dgm:cxn modelId="{A10884AF-CBAC-4B3F-89A9-CD9D4B3C28DC}" type="presParOf" srcId="{97868B9C-AB60-47E6-A41E-CCA1274E95ED}" destId="{94D88DD8-C512-4D4B-AFFE-B17DC61CE3CB}" srcOrd="4" destOrd="0" presId="urn:microsoft.com/office/officeart/2005/8/layout/default"/>
    <dgm:cxn modelId="{127BCA5A-08D8-4BB3-A166-B90AABD4908C}" type="presParOf" srcId="{97868B9C-AB60-47E6-A41E-CCA1274E95ED}" destId="{62AA11A0-A1F6-41AB-A915-E659AB79C4BB}" srcOrd="5" destOrd="0" presId="urn:microsoft.com/office/officeart/2005/8/layout/default"/>
    <dgm:cxn modelId="{47CFBEA3-EE6D-49BA-9278-A77F3B3FA92F}" type="presParOf" srcId="{97868B9C-AB60-47E6-A41E-CCA1274E95ED}" destId="{B7E23D20-F0F3-4E21-A52A-461F52F5619E}" srcOrd="6" destOrd="0" presId="urn:microsoft.com/office/officeart/2005/8/layout/default"/>
    <dgm:cxn modelId="{67DD22B9-DEA0-4EE2-A8C5-D9F9EE2F9E56}" type="presParOf" srcId="{97868B9C-AB60-47E6-A41E-CCA1274E95ED}" destId="{6F70B2AC-20FD-4407-9A30-1B7FE6C186CA}" srcOrd="7" destOrd="0" presId="urn:microsoft.com/office/officeart/2005/8/layout/default"/>
    <dgm:cxn modelId="{B3F16EE6-B6AF-4E53-BBBC-6E7DDDF4B569}" type="presParOf" srcId="{97868B9C-AB60-47E6-A41E-CCA1274E95ED}" destId="{70984DDC-81AE-4C1B-B651-089F7C52269E}" srcOrd="8" destOrd="0" presId="urn:microsoft.com/office/officeart/2005/8/layout/default"/>
    <dgm:cxn modelId="{E879FA13-B9A2-41C7-8642-069EB3D52F3E}" type="presParOf" srcId="{97868B9C-AB60-47E6-A41E-CCA1274E95ED}" destId="{896E445E-D56B-4ECE-AC62-277A999C0C46}" srcOrd="9" destOrd="0" presId="urn:microsoft.com/office/officeart/2005/8/layout/default"/>
    <dgm:cxn modelId="{F1068FA5-97DF-455A-BE20-1AD9B0510BEC}" type="presParOf" srcId="{97868B9C-AB60-47E6-A41E-CCA1274E95ED}" destId="{7BBB7AEF-A22B-4282-B816-5995593BEB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6EEF6-B137-4EC7-B390-3717BE13624B}">
      <dsp:nvSpPr>
        <dsp:cNvPr id="0" name=""/>
        <dsp:cNvSpPr/>
      </dsp:nvSpPr>
      <dsp:spPr>
        <a:xfrm>
          <a:off x="0" y="725185"/>
          <a:ext cx="3052535" cy="183152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Besuchertage Öffnungszeiten</a:t>
          </a:r>
          <a:endParaRPr lang="de-AT" sz="3200" kern="1200" dirty="0"/>
        </a:p>
      </dsp:txBody>
      <dsp:txXfrm>
        <a:off x="0" y="725185"/>
        <a:ext cx="3052535" cy="1831521"/>
      </dsp:txXfrm>
    </dsp:sp>
    <dsp:sp modelId="{EEBD613C-ACB7-447D-91F4-0140D2C48126}">
      <dsp:nvSpPr>
        <dsp:cNvPr id="0" name=""/>
        <dsp:cNvSpPr/>
      </dsp:nvSpPr>
      <dsp:spPr>
        <a:xfrm>
          <a:off x="3396983" y="699067"/>
          <a:ext cx="3052535" cy="183152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Stationsbetrieb</a:t>
          </a:r>
          <a:endParaRPr lang="de-AT" sz="3200" kern="1200" dirty="0"/>
        </a:p>
      </dsp:txBody>
      <dsp:txXfrm>
        <a:off x="3396983" y="699067"/>
        <a:ext cx="3052535" cy="1831521"/>
      </dsp:txXfrm>
    </dsp:sp>
    <dsp:sp modelId="{94D88DD8-C512-4D4B-AFFE-B17DC61CE3CB}">
      <dsp:nvSpPr>
        <dsp:cNvPr id="0" name=""/>
        <dsp:cNvSpPr/>
      </dsp:nvSpPr>
      <dsp:spPr>
        <a:xfrm>
          <a:off x="6715578" y="725185"/>
          <a:ext cx="3052535" cy="183152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Live-Bühne</a:t>
          </a:r>
          <a:endParaRPr lang="de-AT" sz="3200" kern="1200" dirty="0"/>
        </a:p>
      </dsp:txBody>
      <dsp:txXfrm>
        <a:off x="6715578" y="725185"/>
        <a:ext cx="3052535" cy="1831521"/>
      </dsp:txXfrm>
    </dsp:sp>
    <dsp:sp modelId="{B7E23D20-F0F3-4E21-A52A-461F52F5619E}">
      <dsp:nvSpPr>
        <dsp:cNvPr id="0" name=""/>
        <dsp:cNvSpPr/>
      </dsp:nvSpPr>
      <dsp:spPr>
        <a:xfrm>
          <a:off x="0" y="2861960"/>
          <a:ext cx="3052535" cy="183152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Die digitale Welt der Lehrbetriebe</a:t>
          </a:r>
          <a:endParaRPr lang="de-AT" sz="3200" kern="1200" dirty="0"/>
        </a:p>
      </dsp:txBody>
      <dsp:txXfrm>
        <a:off x="0" y="2861960"/>
        <a:ext cx="3052535" cy="1831521"/>
      </dsp:txXfrm>
    </dsp:sp>
    <dsp:sp modelId="{70984DDC-81AE-4C1B-B651-089F7C52269E}">
      <dsp:nvSpPr>
        <dsp:cNvPr id="0" name=""/>
        <dsp:cNvSpPr/>
      </dsp:nvSpPr>
      <dsp:spPr>
        <a:xfrm>
          <a:off x="3357789" y="2861960"/>
          <a:ext cx="3052535" cy="183152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Time Slot Buchungen</a:t>
          </a:r>
          <a:endParaRPr lang="de-AT" sz="3200" kern="1200" dirty="0"/>
        </a:p>
      </dsp:txBody>
      <dsp:txXfrm>
        <a:off x="3357789" y="2861960"/>
        <a:ext cx="3052535" cy="1831521"/>
      </dsp:txXfrm>
    </dsp:sp>
    <dsp:sp modelId="{7BBB7AEF-A22B-4282-B816-5995593BEB30}">
      <dsp:nvSpPr>
        <dsp:cNvPr id="0" name=""/>
        <dsp:cNvSpPr/>
      </dsp:nvSpPr>
      <dsp:spPr>
        <a:xfrm>
          <a:off x="6715578" y="2861960"/>
          <a:ext cx="3052535" cy="1831521"/>
        </a:xfrm>
        <a:prstGeom prst="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Backend</a:t>
          </a:r>
        </a:p>
      </dsp:txBody>
      <dsp:txXfrm>
        <a:off x="6715578" y="2861960"/>
        <a:ext cx="3052535" cy="1831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F14B702-E669-011E-CB1F-C62E7B646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01882-7486-B336-9CE6-D5685269D4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44ED3-AA58-4201-860F-0FF27745FC1C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3B5882-8ED4-4CB9-28B3-E10DE8A417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00F052-E1D7-D17A-5D3C-0361DB939B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FD40F-2FD9-4CA7-BBAF-A78BED15998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52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99475-B72C-4DE9-8D56-97126FF72EE9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7D50A-6F0B-4B6A-9E7F-C345E09BFB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788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D50A-6F0B-4B6A-9E7F-C345E09BFBE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390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D50A-6F0B-4B6A-9E7F-C345E09BFBE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094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7D50A-6F0B-4B6A-9E7F-C345E09BFBE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099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54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986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08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247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79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0854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156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848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191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0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91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22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6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44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636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96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6B77-9C60-436D-BA26-837BB24172D4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8D6505-3D55-4DB3-9BD3-515D0087919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75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hre4you.at/tir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hre4you.at/tirol22/stand.php?id=10032&amp;admin=23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hre4you.at/herakles/logi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QBx9FOWp3I?feature=oembed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Text, Screenshot, Kleidung, Schrift enthält.&#10;&#10;Automatisch generierte Beschreibung">
            <a:extLst>
              <a:ext uri="{FF2B5EF4-FFF2-40B4-BE49-F238E27FC236}">
                <a16:creationId xmlns:a16="http://schemas.microsoft.com/office/drawing/2014/main" id="{8D8BF94A-AC95-72C3-7762-A340BF17E5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22" y="1489817"/>
            <a:ext cx="7713946" cy="4340380"/>
          </a:xfrm>
          <a:prstGeom prst="rect">
            <a:avLst/>
          </a:prstGeom>
        </p:spPr>
      </p:pic>
      <p:pic>
        <p:nvPicPr>
          <p:cNvPr id="8" name="Grafik 7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5385B5A4-EA22-583A-0A2A-93BDE9279F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9" name="Grafik 8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C5B37224-A415-FEBF-8774-D1456EC2D2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076C8791-5B98-E989-FCA5-E33C4E92DBAF}"/>
              </a:ext>
            </a:extLst>
          </p:cNvPr>
          <p:cNvSpPr txBox="1">
            <a:spLocks/>
          </p:cNvSpPr>
          <p:nvPr/>
        </p:nvSpPr>
        <p:spPr>
          <a:xfrm>
            <a:off x="1191922" y="706334"/>
            <a:ext cx="6628562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Herzlich Willkommen zum: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8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354B7ED9-770D-296F-4AAB-C77DBC877CE3}"/>
              </a:ext>
            </a:extLst>
          </p:cNvPr>
          <p:cNvSpPr txBox="1">
            <a:spLocks/>
          </p:cNvSpPr>
          <p:nvPr/>
        </p:nvSpPr>
        <p:spPr>
          <a:xfrm>
            <a:off x="3624004" y="817287"/>
            <a:ext cx="2907100" cy="4801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spc="50" dirty="0">
                <a:ln w="12700">
                  <a:solidFill>
                    <a:schemeClr val="tx1"/>
                  </a:solidFill>
                </a:ln>
                <a:solidFill>
                  <a:srgbClr val="009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Live-Bühne</a:t>
            </a:r>
            <a:endParaRPr lang="de-DE" sz="2800" b="1" spc="50" dirty="0">
              <a:ln w="12700">
                <a:solidFill>
                  <a:schemeClr val="tx1"/>
                </a:solidFill>
              </a:ln>
              <a:solidFill>
                <a:srgbClr val="009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D7EEFB-921C-30FF-3B3B-16EEFC30C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127" y="-6570"/>
            <a:ext cx="2616772" cy="17445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AFA9A8-710B-159E-95D7-A8741B31EF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276" y="4922733"/>
            <a:ext cx="2616772" cy="17446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60B052-4DA4-DE2F-DF00-ACBDD9EE6F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76" y="2543594"/>
            <a:ext cx="2616772" cy="17445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7133D3-C1DF-299B-656D-685B024863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853" y="2528568"/>
            <a:ext cx="2617043" cy="1744695"/>
          </a:xfrm>
          <a:prstGeom prst="rect">
            <a:avLst/>
          </a:prstGeom>
        </p:spPr>
      </p:pic>
      <p:pic>
        <p:nvPicPr>
          <p:cNvPr id="11" name="Grafik 10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EE455792-BA10-B585-95FA-A0A793AC47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2" name="Grafik 11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696A1526-95DF-7870-1C50-6699FC0402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2B12E08-F3D1-DEB0-8210-E88B4E4710EC}"/>
              </a:ext>
            </a:extLst>
          </p:cNvPr>
          <p:cNvSpPr/>
          <p:nvPr/>
        </p:nvSpPr>
        <p:spPr>
          <a:xfrm>
            <a:off x="436476" y="817287"/>
            <a:ext cx="2762921" cy="1363555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Tägliches Bühnenprogramm von 9 bis 15 Uhr mit Livestream auf lehre4you.at/</a:t>
            </a:r>
            <a:r>
              <a:rPr lang="de-DE" sz="1600" dirty="0" err="1"/>
              <a:t>tirol</a:t>
            </a:r>
            <a:endParaRPr lang="de-DE" sz="1600" dirty="0"/>
          </a:p>
          <a:p>
            <a:pPr algn="ctr"/>
            <a:endParaRPr lang="de-DE" sz="1600" dirty="0">
              <a:solidFill>
                <a:srgbClr val="FFFF00"/>
              </a:solidFill>
            </a:endParaRPr>
          </a:p>
          <a:p>
            <a:pPr algn="ctr"/>
            <a:endParaRPr lang="de-DE" sz="1600" dirty="0">
              <a:solidFill>
                <a:srgbClr val="FFFF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rgbClr val="FFFF00"/>
              </a:solidFill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92D6FA99-0FCA-F79B-4811-DC4B114F3DB9}"/>
              </a:ext>
            </a:extLst>
          </p:cNvPr>
          <p:cNvSpPr/>
          <p:nvPr/>
        </p:nvSpPr>
        <p:spPr>
          <a:xfrm>
            <a:off x="3504302" y="1928379"/>
            <a:ext cx="2762921" cy="1363555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Lehrberufspräsentationen, Interviews, Firmenpräsentationen und Erfolgsgeschichten rund um das Thema Lehre</a:t>
            </a:r>
          </a:p>
          <a:p>
            <a:pPr algn="ctr"/>
            <a:endParaRPr lang="de-DE" sz="1600" dirty="0">
              <a:solidFill>
                <a:srgbClr val="FFFF00"/>
              </a:solidFill>
            </a:endParaRPr>
          </a:p>
          <a:p>
            <a:pPr algn="ctr"/>
            <a:endParaRPr lang="de-DE" sz="1600" dirty="0">
              <a:solidFill>
                <a:srgbClr val="FFFF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rgbClr val="FFFF00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A41F495-63B5-8DC3-9DF3-17D7A7B431A0}"/>
              </a:ext>
            </a:extLst>
          </p:cNvPr>
          <p:cNvSpPr/>
          <p:nvPr/>
        </p:nvSpPr>
        <p:spPr>
          <a:xfrm>
            <a:off x="6531103" y="1904450"/>
            <a:ext cx="2762921" cy="1363555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Live-Übertragungen von den Lehrbetrieben, deren Ständen und von den Hands-on-Stationen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ECFBEF7-8130-B060-ACEA-294AD68C7413}"/>
              </a:ext>
            </a:extLst>
          </p:cNvPr>
          <p:cNvSpPr/>
          <p:nvPr/>
        </p:nvSpPr>
        <p:spPr>
          <a:xfrm>
            <a:off x="6572127" y="3439600"/>
            <a:ext cx="2762921" cy="1363555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Firmen können Live-Auftritte und Live-Streamings direkt aus den Betrieben kostengünstig hinzubuchen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9706BBB-1F57-F764-65D2-7C043CA4BF1E}"/>
              </a:ext>
            </a:extLst>
          </p:cNvPr>
          <p:cNvSpPr/>
          <p:nvPr/>
        </p:nvSpPr>
        <p:spPr>
          <a:xfrm>
            <a:off x="3504302" y="3439600"/>
            <a:ext cx="2762921" cy="1363555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3 Kamera-Teams, 11 Techniker und 3 Moderatoren garantieren ein qualitativ hochwertiges Programm</a:t>
            </a:r>
            <a:endParaRPr lang="de-DE" sz="1600" dirty="0">
              <a:solidFill>
                <a:srgbClr val="FFFF00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879CC8C-BDC1-C56F-7C8B-14129BCF01DA}"/>
              </a:ext>
            </a:extLst>
          </p:cNvPr>
          <p:cNvSpPr/>
          <p:nvPr/>
        </p:nvSpPr>
        <p:spPr>
          <a:xfrm>
            <a:off x="436476" y="4650861"/>
            <a:ext cx="2762921" cy="1363555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/>
              <a:t>alle Programmpunkte bleiben 365 Tage online abrufbar (Mediathek)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5871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E48A11-F234-632A-BBFF-900EB3397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578" y="861305"/>
            <a:ext cx="4474163" cy="2686904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FDF2220B-4968-C273-D4DC-6A0CD511F5A9}"/>
              </a:ext>
            </a:extLst>
          </p:cNvPr>
          <p:cNvSpPr txBox="1">
            <a:spLocks/>
          </p:cNvSpPr>
          <p:nvPr/>
        </p:nvSpPr>
        <p:spPr>
          <a:xfrm>
            <a:off x="-807433" y="383420"/>
            <a:ext cx="10515600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Die Tiroler Plattform in neuem Glanz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9C2031-E4FB-B6DF-3C30-2855544263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887" y="3684878"/>
            <a:ext cx="5378850" cy="3025603"/>
          </a:xfrm>
          <a:prstGeom prst="rect">
            <a:avLst/>
          </a:prstGeom>
        </p:spPr>
      </p:pic>
      <p:pic>
        <p:nvPicPr>
          <p:cNvPr id="6" name="Grafik 5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4E388204-876B-D9BC-7E9A-3F8729C891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8" name="Grafik 7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F0E09F8C-8E07-0F47-8657-6A6389BEF4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pic>
        <p:nvPicPr>
          <p:cNvPr id="3" name="Grafik 2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F8CC3E36-53D2-396E-0ED1-090085BCFD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2021">
            <a:off x="194891" y="1094783"/>
            <a:ext cx="4577884" cy="25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5754E3A9-6BBA-F98B-344B-A2EEE78BB4A5}"/>
              </a:ext>
            </a:extLst>
          </p:cNvPr>
          <p:cNvSpPr txBox="1">
            <a:spLocks/>
          </p:cNvSpPr>
          <p:nvPr/>
        </p:nvSpPr>
        <p:spPr>
          <a:xfrm>
            <a:off x="736359" y="1293842"/>
            <a:ext cx="5113723" cy="424732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Lehre4You-Plattform Tirol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3845B0-8C05-B728-A2C3-1D56465B9D20}"/>
              </a:ext>
            </a:extLst>
          </p:cNvPr>
          <p:cNvSpPr txBox="1"/>
          <p:nvPr/>
        </p:nvSpPr>
        <p:spPr>
          <a:xfrm>
            <a:off x="3646562" y="3083056"/>
            <a:ext cx="4244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https://www.lehre4you.at/tirol</a:t>
            </a:r>
            <a:endParaRPr lang="de-DE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Grafik 6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B175B7A-ECBB-2167-0D81-2D858A6B87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8" name="Grafik 7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5F07154F-A4AE-66BE-FC8E-F21C6E3A0A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5754E3A9-6BBA-F98B-344B-A2EEE78BB4A5}"/>
              </a:ext>
            </a:extLst>
          </p:cNvPr>
          <p:cNvSpPr txBox="1">
            <a:spLocks/>
          </p:cNvSpPr>
          <p:nvPr/>
        </p:nvSpPr>
        <p:spPr>
          <a:xfrm>
            <a:off x="736359" y="1293842"/>
            <a:ext cx="3658996" cy="424732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Time Slots buchen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3845B0-8C05-B728-A2C3-1D56465B9D20}"/>
              </a:ext>
            </a:extLst>
          </p:cNvPr>
          <p:cNvSpPr txBox="1"/>
          <p:nvPr/>
        </p:nvSpPr>
        <p:spPr>
          <a:xfrm>
            <a:off x="2063714" y="2228671"/>
            <a:ext cx="10955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800" u="sng" dirty="0">
              <a:solidFill>
                <a:srgbClr val="0070C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de-DE" u="sng" dirty="0">
              <a:solidFill>
                <a:srgbClr val="0070C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1800" u="sng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https://www.lehre4you.at/tirol22/stand.php?id=10032&amp;admin=2353</a:t>
            </a:r>
            <a:endParaRPr lang="de-DE" sz="1800" u="sng" dirty="0">
              <a:solidFill>
                <a:srgbClr val="0070C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7" name="Grafik 6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B175B7A-ECBB-2167-0D81-2D858A6B87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8" name="Grafik 7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5F07154F-A4AE-66BE-FC8E-F21C6E3A0A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5754E3A9-6BBA-F98B-344B-A2EEE78BB4A5}"/>
              </a:ext>
            </a:extLst>
          </p:cNvPr>
          <p:cNvSpPr txBox="1">
            <a:spLocks/>
          </p:cNvSpPr>
          <p:nvPr/>
        </p:nvSpPr>
        <p:spPr>
          <a:xfrm>
            <a:off x="736359" y="1127643"/>
            <a:ext cx="10515600" cy="757130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Lehrbetrieb Backend</a:t>
            </a:r>
          </a:p>
          <a:p>
            <a:endParaRPr lang="de-DE" sz="240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Pro Black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3845B0-8C05-B728-A2C3-1D56465B9D20}"/>
              </a:ext>
            </a:extLst>
          </p:cNvPr>
          <p:cNvSpPr txBox="1"/>
          <p:nvPr/>
        </p:nvSpPr>
        <p:spPr>
          <a:xfrm>
            <a:off x="3066604" y="2505670"/>
            <a:ext cx="10955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800" u="sng" dirty="0">
              <a:solidFill>
                <a:srgbClr val="0070C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1800" u="sng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https://www.lehre4you.at/herakles/login.php</a:t>
            </a:r>
            <a:endParaRPr lang="de-DE" sz="1800" u="sng" dirty="0">
              <a:solidFill>
                <a:srgbClr val="0070C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7" name="Grafik 6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B175B7A-ECBB-2167-0D81-2D858A6B87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8" name="Grafik 7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5F07154F-A4AE-66BE-FC8E-F21C6E3A0A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7FE42-755D-EB92-B805-C51D4DCA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E762D8E2-B1DF-C507-8595-B376D23A4E2C}"/>
              </a:ext>
            </a:extLst>
          </p:cNvPr>
          <p:cNvSpPr txBox="1">
            <a:spLocks/>
          </p:cNvSpPr>
          <p:nvPr/>
        </p:nvSpPr>
        <p:spPr>
          <a:xfrm>
            <a:off x="526473" y="1178915"/>
            <a:ext cx="11314545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Live-Stände – </a:t>
            </a:r>
            <a:r>
              <a:rPr lang="de-DE" sz="200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nur  mit virtuellem Stand buchbar</a:t>
            </a:r>
            <a:endParaRPr lang="de-DE" sz="20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C237E2-EEB3-6941-BD2D-2CA1A8CB9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1886573"/>
            <a:ext cx="7256800" cy="18867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8F1999-9A89-4325-7A66-F75A5630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06" y="3773341"/>
            <a:ext cx="7001852" cy="2048161"/>
          </a:xfrm>
          <a:prstGeom prst="rect">
            <a:avLst/>
          </a:prstGeom>
        </p:spPr>
      </p:pic>
      <p:pic>
        <p:nvPicPr>
          <p:cNvPr id="8" name="Grafik 7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692A07D-8E32-AE86-2D4E-E0E6F3075E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9" name="Grafik 8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81EDED4E-BB2C-B874-F5DE-97FA4005B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C05ACA8A-AE3F-F6DF-0FDC-B411B0600DB2}"/>
              </a:ext>
            </a:extLst>
          </p:cNvPr>
          <p:cNvSpPr txBox="1">
            <a:spLocks/>
          </p:cNvSpPr>
          <p:nvPr/>
        </p:nvSpPr>
        <p:spPr>
          <a:xfrm>
            <a:off x="598900" y="797796"/>
            <a:ext cx="11314545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Live-Stände – </a:t>
            </a:r>
            <a:r>
              <a:rPr lang="de-DE" sz="20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nur  mit virtuellem Stand buchbar</a:t>
            </a:r>
            <a:endParaRPr lang="de-DE" sz="20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146654-CCD8-4679-26FA-8E9A05B5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01" y="1919027"/>
            <a:ext cx="3860956" cy="21428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51397E-E9B2-BFD6-01A6-0B6BB183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00" y="2557615"/>
            <a:ext cx="3402230" cy="21074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32C89F-47CD-6608-CC22-C35EB507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44" y="5105727"/>
            <a:ext cx="4479571" cy="12033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8AE16B5-4AA3-ABE0-86DE-604643A9F6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89" y="3611358"/>
            <a:ext cx="2796384" cy="1913315"/>
          </a:xfrm>
          <a:prstGeom prst="rect">
            <a:avLst/>
          </a:prstGeom>
        </p:spPr>
      </p:pic>
      <p:pic>
        <p:nvPicPr>
          <p:cNvPr id="10" name="Grafik 9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C7216403-A061-C574-4D59-3D485440D5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1" name="Grafik 10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4B0248D7-19D4-D13D-AE6C-C5FAA01C11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D7FE42-755D-EB92-B805-C51D4DCA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0277"/>
            <a:ext cx="8596668" cy="4881085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00D6410-74C4-EDF7-93C1-4CA4B8DEBB63}"/>
              </a:ext>
            </a:extLst>
          </p:cNvPr>
          <p:cNvSpPr txBox="1">
            <a:spLocks/>
          </p:cNvSpPr>
          <p:nvPr/>
        </p:nvSpPr>
        <p:spPr>
          <a:xfrm>
            <a:off x="544467" y="370616"/>
            <a:ext cx="11314545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DIGITALE Grundpakete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CED5196F-4E4A-91B6-D582-B62720586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55" y="1999770"/>
            <a:ext cx="5081705" cy="2858459"/>
          </a:xfrm>
          <a:prstGeom prst="rect">
            <a:avLst/>
          </a:prstGeom>
        </p:spPr>
      </p:pic>
      <p:pic>
        <p:nvPicPr>
          <p:cNvPr id="7" name="Grafik 6" descr="Ein Bild, das Text, Pink, lila enthält.&#10;&#10;Automatisch generierte Beschreibung">
            <a:extLst>
              <a:ext uri="{FF2B5EF4-FFF2-40B4-BE49-F238E27FC236}">
                <a16:creationId xmlns:a16="http://schemas.microsoft.com/office/drawing/2014/main" id="{B5CDDD1E-A128-2F84-ACE1-D32FE46984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707" y="2881383"/>
            <a:ext cx="5081703" cy="28584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AC4221-E7B2-C388-1744-6F03E15CFA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573" y="1185775"/>
            <a:ext cx="1570932" cy="10271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0BF034-9BE2-77FA-4C55-C1356A33DE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616" y="1699349"/>
            <a:ext cx="1591884" cy="1182034"/>
          </a:xfrm>
          <a:prstGeom prst="rect">
            <a:avLst/>
          </a:prstGeom>
        </p:spPr>
      </p:pic>
      <p:pic>
        <p:nvPicPr>
          <p:cNvPr id="10" name="Grafik 9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0F90E8F7-8B82-C8CB-DB72-FF74927B6A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1" name="Grafik 10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6A056804-71A4-28E6-7BA7-1B708F47E5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355B288-D768-2446-18FD-1FF95EDAB0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849" y="1349334"/>
            <a:ext cx="1543252" cy="10097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44B1DE-08B5-0828-0C76-73A9AE2199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916" y="2000511"/>
            <a:ext cx="1608751" cy="1239530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F7A81A42-951F-38B1-FBCA-8B0413C5403D}"/>
              </a:ext>
            </a:extLst>
          </p:cNvPr>
          <p:cNvSpPr txBox="1">
            <a:spLocks/>
          </p:cNvSpPr>
          <p:nvPr/>
        </p:nvSpPr>
        <p:spPr>
          <a:xfrm>
            <a:off x="447737" y="674850"/>
            <a:ext cx="11314545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DIGITALE Grundpakete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D10EE5E-8F1A-D2AD-95FC-1C91F2621D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055" y="3507851"/>
            <a:ext cx="5352695" cy="3010891"/>
          </a:xfrm>
          <a:prstGeom prst="rect">
            <a:avLst/>
          </a:prstGeom>
        </p:spPr>
      </p:pic>
      <p:pic>
        <p:nvPicPr>
          <p:cNvPr id="11" name="Grafik 10" descr="Ein Bild, das Text, Reklametafel, Design enthält.&#10;&#10;Automatisch generierte Beschreibung">
            <a:extLst>
              <a:ext uri="{FF2B5EF4-FFF2-40B4-BE49-F238E27FC236}">
                <a16:creationId xmlns:a16="http://schemas.microsoft.com/office/drawing/2014/main" id="{F3C322BA-762F-13BC-19C5-E0B09CF496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351" y="2467607"/>
            <a:ext cx="4525670" cy="2545689"/>
          </a:xfrm>
          <a:prstGeom prst="rect">
            <a:avLst/>
          </a:prstGeom>
        </p:spPr>
      </p:pic>
      <p:pic>
        <p:nvPicPr>
          <p:cNvPr id="12" name="Grafik 11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5405D82E-CB70-D085-BF2A-50ECDDDAA6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3" name="Grafik 12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AF8A0BBF-A766-AAEF-C7D3-0CC8910542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3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pic>
        <p:nvPicPr>
          <p:cNvPr id="30" name="Grafik 29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2253D62E-F45B-670F-BDEF-433DFE1F6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170" y="6314675"/>
            <a:ext cx="1343573" cy="551791"/>
          </a:xfrm>
          <a:prstGeom prst="rect">
            <a:avLst/>
          </a:prstGeom>
        </p:spPr>
      </p:pic>
      <p:pic>
        <p:nvPicPr>
          <p:cNvPr id="32" name="Grafik 31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6819BE52-FEA0-0ACE-961F-7559F80EE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6" y="180103"/>
            <a:ext cx="1801296" cy="1010427"/>
          </a:xfrm>
          <a:prstGeom prst="rect">
            <a:avLst/>
          </a:prstGeom>
        </p:spPr>
      </p:pic>
      <p:pic>
        <p:nvPicPr>
          <p:cNvPr id="3" name="Grafik 2" descr="Dies und vieles mehr kann Ihr digital-virtueller Lehrbetriebsstand auf Lehre4You.at">
            <a:extLst>
              <a:ext uri="{FF2B5EF4-FFF2-40B4-BE49-F238E27FC236}">
                <a16:creationId xmlns:a16="http://schemas.microsoft.com/office/drawing/2014/main" id="{466A6686-7DCE-D27B-1FAE-051F7A18F3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64" y="1358823"/>
            <a:ext cx="8906344" cy="43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C1D3571A-5C00-9B5A-1E1E-5F1BAA7C80E2}"/>
              </a:ext>
            </a:extLst>
          </p:cNvPr>
          <p:cNvSpPr txBox="1">
            <a:spLocks/>
          </p:cNvSpPr>
          <p:nvPr/>
        </p:nvSpPr>
        <p:spPr>
          <a:xfrm>
            <a:off x="-1" y="-108608"/>
            <a:ext cx="11283402" cy="812530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24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</a:rPr>
            </a:br>
            <a:r>
              <a:rPr lang="de-DE" sz="28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FAKTEN 1. hybride Lehrlingsmesse in Tirol</a:t>
            </a:r>
            <a:endParaRPr lang="de-DE" sz="28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5F1930-12FD-F5E8-0812-7ECF36BA8812}"/>
              </a:ext>
            </a:extLst>
          </p:cNvPr>
          <p:cNvSpPr/>
          <p:nvPr/>
        </p:nvSpPr>
        <p:spPr>
          <a:xfrm>
            <a:off x="3667134" y="849375"/>
            <a:ext cx="3596640" cy="18019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Die Zahlen entsprechen dem Zeitraum der 1. Lehrlingsmesse Tirol </a:t>
            </a:r>
            <a:r>
              <a:rPr lang="de-DE" b="1" dirty="0"/>
              <a:t>17.10.2022 – 19.10.2022</a:t>
            </a:r>
          </a:p>
          <a:p>
            <a:pPr algn="ctr"/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732405-CDFC-A3F4-D1C4-2571D5B1B053}"/>
              </a:ext>
            </a:extLst>
          </p:cNvPr>
          <p:cNvSpPr/>
          <p:nvPr/>
        </p:nvSpPr>
        <p:spPr>
          <a:xfrm>
            <a:off x="547407" y="2862452"/>
            <a:ext cx="2816702" cy="602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Besucher LIVE-Messe Tirol:</a:t>
            </a:r>
          </a:p>
          <a:p>
            <a:pPr algn="ctr"/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617DD0-7EA5-D0B6-6725-7758EC51CA84}"/>
              </a:ext>
            </a:extLst>
          </p:cNvPr>
          <p:cNvSpPr/>
          <p:nvPr/>
        </p:nvSpPr>
        <p:spPr>
          <a:xfrm>
            <a:off x="7370161" y="2021274"/>
            <a:ext cx="2816702" cy="597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Besucher DIGITAL-Messe Lehre4You.at</a:t>
            </a:r>
            <a:endParaRPr lang="de-AT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0D17AA-1DC4-CEBD-B064-0DE4E4C5823C}"/>
              </a:ext>
            </a:extLst>
          </p:cNvPr>
          <p:cNvSpPr/>
          <p:nvPr/>
        </p:nvSpPr>
        <p:spPr>
          <a:xfrm>
            <a:off x="547408" y="3724953"/>
            <a:ext cx="2816702" cy="602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Besucher: 4.350 – davon 2.730 Schüler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A6607AB-E87E-0AB9-AC4C-B3B97AC4B551}"/>
              </a:ext>
            </a:extLst>
          </p:cNvPr>
          <p:cNvSpPr/>
          <p:nvPr/>
        </p:nvSpPr>
        <p:spPr>
          <a:xfrm>
            <a:off x="547408" y="4584682"/>
            <a:ext cx="2816702" cy="602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Aussteller: 38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Davon 8 rein virtuell</a:t>
            </a:r>
          </a:p>
          <a:p>
            <a:pPr algn="ctr"/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0396970-B1C6-602F-73C0-3A1B12777C0C}"/>
              </a:ext>
            </a:extLst>
          </p:cNvPr>
          <p:cNvSpPr/>
          <p:nvPr/>
        </p:nvSpPr>
        <p:spPr>
          <a:xfrm>
            <a:off x="7370161" y="5445648"/>
            <a:ext cx="2816702" cy="597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Besuche über Startseite 80%</a:t>
            </a:r>
            <a:endParaRPr lang="de-DE" sz="18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4CF44B-A784-FF87-7B0F-496A93AE1F66}"/>
              </a:ext>
            </a:extLst>
          </p:cNvPr>
          <p:cNvSpPr/>
          <p:nvPr/>
        </p:nvSpPr>
        <p:spPr>
          <a:xfrm>
            <a:off x="7370161" y="4584682"/>
            <a:ext cx="2816702" cy="60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Verweildauer 90% Top-User über 12 Minuten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D0C61B0-568A-1D1A-3D68-A56CB77E8E36}"/>
              </a:ext>
            </a:extLst>
          </p:cNvPr>
          <p:cNvSpPr/>
          <p:nvPr/>
        </p:nvSpPr>
        <p:spPr>
          <a:xfrm>
            <a:off x="7370161" y="3729288"/>
            <a:ext cx="2816702" cy="60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Besucherzahl insgesamt rund: 28.000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61147F-AB0B-F5DD-4E22-95AF86462A35}"/>
              </a:ext>
            </a:extLst>
          </p:cNvPr>
          <p:cNvSpPr/>
          <p:nvPr/>
        </p:nvSpPr>
        <p:spPr>
          <a:xfrm>
            <a:off x="7370161" y="2877533"/>
            <a:ext cx="2816702" cy="602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6.400 Unique User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9EE4E7-7A72-6F8A-EEC6-378E1503B610}"/>
              </a:ext>
            </a:extLst>
          </p:cNvPr>
          <p:cNvSpPr/>
          <p:nvPr/>
        </p:nvSpPr>
        <p:spPr>
          <a:xfrm>
            <a:off x="547409" y="5445648"/>
            <a:ext cx="2816702" cy="602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Hands-on-Stationen Fachberufsschulen: 15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637DD43-993A-27B0-EFC8-C8D8D1C802F6}"/>
              </a:ext>
            </a:extLst>
          </p:cNvPr>
          <p:cNvSpPr/>
          <p:nvPr/>
        </p:nvSpPr>
        <p:spPr>
          <a:xfrm>
            <a:off x="3958785" y="4582747"/>
            <a:ext cx="2816702" cy="597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800" dirty="0">
              <a:solidFill>
                <a:schemeClr val="tx1"/>
              </a:solidFill>
            </a:endParaRP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3.850 Unique User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71F8C0D-3591-9E73-8B87-A2A74905D33A}"/>
              </a:ext>
            </a:extLst>
          </p:cNvPr>
          <p:cNvSpPr/>
          <p:nvPr/>
        </p:nvSpPr>
        <p:spPr>
          <a:xfrm>
            <a:off x="3958785" y="3724953"/>
            <a:ext cx="2816702" cy="597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Livestream Tirol (Bühnen Programm)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6A8729-8717-8A39-A7FF-36FF1601F157}"/>
              </a:ext>
            </a:extLst>
          </p:cNvPr>
          <p:cNvSpPr/>
          <p:nvPr/>
        </p:nvSpPr>
        <p:spPr>
          <a:xfrm>
            <a:off x="3958785" y="5450355"/>
            <a:ext cx="2816702" cy="597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tx1"/>
                </a:solidFill>
              </a:rPr>
              <a:t>Verweildauer: </a:t>
            </a:r>
            <a:r>
              <a:rPr lang="de-DE" dirty="0">
                <a:solidFill>
                  <a:schemeClr val="tx1"/>
                </a:solidFill>
              </a:rPr>
              <a:t>9,36</a:t>
            </a:r>
            <a:r>
              <a:rPr lang="de-DE" sz="1800" dirty="0">
                <a:solidFill>
                  <a:schemeClr val="tx1"/>
                </a:solidFill>
              </a:rPr>
              <a:t> Minuten</a:t>
            </a:r>
          </a:p>
        </p:txBody>
      </p: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id="{89DF35A2-78CF-AC82-EE42-EA25AD46BFC7}"/>
              </a:ext>
            </a:extLst>
          </p:cNvPr>
          <p:cNvSpPr/>
          <p:nvPr/>
        </p:nvSpPr>
        <p:spPr>
          <a:xfrm rot="3567370">
            <a:off x="3222686" y="2037703"/>
            <a:ext cx="282842" cy="6966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Pfeil: nach unten 37">
            <a:extLst>
              <a:ext uri="{FF2B5EF4-FFF2-40B4-BE49-F238E27FC236}">
                <a16:creationId xmlns:a16="http://schemas.microsoft.com/office/drawing/2014/main" id="{168E986C-0A90-2F18-4DD6-0BA9110634B1}"/>
              </a:ext>
            </a:extLst>
          </p:cNvPr>
          <p:cNvSpPr/>
          <p:nvPr/>
        </p:nvSpPr>
        <p:spPr>
          <a:xfrm>
            <a:off x="5348495" y="2760079"/>
            <a:ext cx="233918" cy="7046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58502166-B1E4-6D71-0959-161011510ACD}"/>
              </a:ext>
            </a:extLst>
          </p:cNvPr>
          <p:cNvSpPr/>
          <p:nvPr/>
        </p:nvSpPr>
        <p:spPr>
          <a:xfrm rot="17708205" flipH="1">
            <a:off x="7437350" y="1641619"/>
            <a:ext cx="235730" cy="29821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2" name="Grafik 51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48A5E266-E9E8-365D-5A8F-63D797022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53" name="Grafik 52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827CC036-3925-7E77-587F-3063C7362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0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pic>
        <p:nvPicPr>
          <p:cNvPr id="30" name="Grafik 29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2253D62E-F45B-670F-BDEF-433DFE1F6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170" y="6314675"/>
            <a:ext cx="1343573" cy="551791"/>
          </a:xfrm>
          <a:prstGeom prst="rect">
            <a:avLst/>
          </a:prstGeom>
        </p:spPr>
      </p:pic>
      <p:pic>
        <p:nvPicPr>
          <p:cNvPr id="32" name="Grafik 31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6819BE52-FEA0-0ACE-961F-7559F80EE0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666" y="180103"/>
            <a:ext cx="1801296" cy="1010427"/>
          </a:xfrm>
          <a:prstGeom prst="rect">
            <a:avLst/>
          </a:prstGeom>
        </p:spPr>
      </p:pic>
      <p:pic>
        <p:nvPicPr>
          <p:cNvPr id="4" name="Grafik 3" descr="Ein Bild, das Text, Screenshot, Schrift, Kreis enthält.&#10;&#10;Automatisch generierte Beschreibung">
            <a:extLst>
              <a:ext uri="{FF2B5EF4-FFF2-40B4-BE49-F238E27FC236}">
                <a16:creationId xmlns:a16="http://schemas.microsoft.com/office/drawing/2014/main" id="{33011AFC-276A-98A7-AB63-1E91DAF49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40" y="482213"/>
            <a:ext cx="8083122" cy="2694374"/>
          </a:xfrm>
          <a:prstGeom prst="rect">
            <a:avLst/>
          </a:prstGeom>
        </p:spPr>
      </p:pic>
      <p:pic>
        <p:nvPicPr>
          <p:cNvPr id="6" name="Grafik 5" descr="Ein Bild, das Grafiken, Symbol, Clipart, Logo enthält.&#10;&#10;Automatisch generierte Beschreibung">
            <a:extLst>
              <a:ext uri="{FF2B5EF4-FFF2-40B4-BE49-F238E27FC236}">
                <a16:creationId xmlns:a16="http://schemas.microsoft.com/office/drawing/2014/main" id="{31AE005C-B3EB-5E75-9A3B-EBD33FC72B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313" y="5911633"/>
            <a:ext cx="1521011" cy="522100"/>
          </a:xfrm>
          <a:prstGeom prst="rect">
            <a:avLst/>
          </a:prstGeom>
        </p:spPr>
      </p:pic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66FE69F-CF73-5163-71C4-B2F07BECE6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586" y="5904541"/>
            <a:ext cx="2166687" cy="811934"/>
          </a:xfrm>
          <a:prstGeom prst="rect">
            <a:avLst/>
          </a:prstGeom>
        </p:spPr>
      </p:pic>
      <p:pic>
        <p:nvPicPr>
          <p:cNvPr id="12" name="Grafik 11" descr="Ein Bild, das Text, Schrift, Grafiken, rot enthält.&#10;&#10;Automatisch generierte Beschreibung">
            <a:extLst>
              <a:ext uri="{FF2B5EF4-FFF2-40B4-BE49-F238E27FC236}">
                <a16:creationId xmlns:a16="http://schemas.microsoft.com/office/drawing/2014/main" id="{C75B7A55-345B-5C54-D47A-3A3B037271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465" y="4388285"/>
            <a:ext cx="1091640" cy="996820"/>
          </a:xfrm>
          <a:prstGeom prst="rect">
            <a:avLst/>
          </a:prstGeom>
        </p:spPr>
      </p:pic>
      <p:pic>
        <p:nvPicPr>
          <p:cNvPr id="25" name="Grafik 24" descr="Ein Bild, das Text, Logo, Grafiken, Schrift enthält.&#10;&#10;Automatisch generierte Beschreibung">
            <a:extLst>
              <a:ext uri="{FF2B5EF4-FFF2-40B4-BE49-F238E27FC236}">
                <a16:creationId xmlns:a16="http://schemas.microsoft.com/office/drawing/2014/main" id="{DE4DC1FC-7DFE-CA2D-C015-38F5DA823C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5" y="4403014"/>
            <a:ext cx="996820" cy="996820"/>
          </a:xfrm>
          <a:prstGeom prst="rect">
            <a:avLst/>
          </a:prstGeom>
        </p:spPr>
      </p:pic>
      <p:pic>
        <p:nvPicPr>
          <p:cNvPr id="29" name="Grafik 28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C94E74E-817C-F38C-3E98-3F659118B1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816" y="4469676"/>
            <a:ext cx="1955844" cy="863496"/>
          </a:xfrm>
          <a:prstGeom prst="rect">
            <a:avLst/>
          </a:prstGeom>
        </p:spPr>
      </p:pic>
      <p:pic>
        <p:nvPicPr>
          <p:cNvPr id="37" name="Grafik 36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887A17BD-4710-5D67-F186-7107259E404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5" y="5864741"/>
            <a:ext cx="2439346" cy="615885"/>
          </a:xfrm>
          <a:prstGeom prst="rect">
            <a:avLst/>
          </a:prstGeom>
        </p:spPr>
      </p:pic>
      <p:pic>
        <p:nvPicPr>
          <p:cNvPr id="39" name="Grafik 38" descr="Ein Bild, das Schrift, Logo, Text, Grafiken enthält.&#10;&#10;Automatisch generierte Beschreibung">
            <a:extLst>
              <a:ext uri="{FF2B5EF4-FFF2-40B4-BE49-F238E27FC236}">
                <a16:creationId xmlns:a16="http://schemas.microsoft.com/office/drawing/2014/main" id="{B22D63DE-EE80-D543-74EB-B5AEA3123A4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573" y="4335828"/>
            <a:ext cx="1955844" cy="1238701"/>
          </a:xfrm>
          <a:prstGeom prst="rect">
            <a:avLst/>
          </a:prstGeom>
        </p:spPr>
      </p:pic>
      <p:pic>
        <p:nvPicPr>
          <p:cNvPr id="41" name="Grafik 40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0FA7837E-CB8A-8DF2-0E24-F6A500597C9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91" y="5776803"/>
            <a:ext cx="842842" cy="946367"/>
          </a:xfrm>
          <a:prstGeom prst="rect">
            <a:avLst/>
          </a:prstGeom>
        </p:spPr>
      </p:pic>
      <p:pic>
        <p:nvPicPr>
          <p:cNvPr id="47" name="Grafik 46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C1455A0E-C855-8263-FB38-91601114931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178" y="4635835"/>
            <a:ext cx="1768432" cy="5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5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4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47" name="Freeform: Shape 27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0A93EA-B55F-4456-0427-3F047732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3600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  <a:ea typeface="+mj-ea"/>
                <a:cs typeface="+mj-cs"/>
              </a:rPr>
              <a:t>VIELEN DANK </a:t>
            </a:r>
          </a:p>
          <a:p>
            <a:pPr marL="0" indent="0">
              <a:buNone/>
            </a:pPr>
            <a:r>
              <a:rPr lang="de-DE" sz="3600" dirty="0">
                <a:ln w="12700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  <a:ea typeface="+mj-ea"/>
                <a:cs typeface="+mj-cs"/>
              </a:rPr>
              <a:t>FÜR IHRE AUFMERKSAMKEIT</a:t>
            </a:r>
            <a:endParaRPr lang="de-AT" sz="3600" dirty="0">
              <a:ln w="12700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Pro Black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Grafik 3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50FCFB10-2319-731C-6092-FBF477B784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5" name="Grafik 4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340B0C3E-18C4-3F86-37AA-FCB9404B00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1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C1D3571A-5C00-9B5A-1E1E-5F1BAA7C80E2}"/>
              </a:ext>
            </a:extLst>
          </p:cNvPr>
          <p:cNvSpPr txBox="1">
            <a:spLocks/>
          </p:cNvSpPr>
          <p:nvPr/>
        </p:nvSpPr>
        <p:spPr>
          <a:xfrm>
            <a:off x="41745" y="138499"/>
            <a:ext cx="11283402" cy="4801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FAKTEN digitale Welt der Lehrbetriebe Tirol</a:t>
            </a:r>
            <a:endParaRPr lang="de-DE" sz="28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92C51A-1134-94BA-B6CF-CD9921D4A800}"/>
              </a:ext>
            </a:extLst>
          </p:cNvPr>
          <p:cNvSpPr txBox="1"/>
          <p:nvPr/>
        </p:nvSpPr>
        <p:spPr>
          <a:xfrm>
            <a:off x="586465" y="2787790"/>
            <a:ext cx="11115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2CB7798-3963-AABD-19E3-573E0522F602}"/>
              </a:ext>
            </a:extLst>
          </p:cNvPr>
          <p:cNvSpPr/>
          <p:nvPr/>
        </p:nvSpPr>
        <p:spPr>
          <a:xfrm>
            <a:off x="3639661" y="916921"/>
            <a:ext cx="3596640" cy="16729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r>
              <a:rPr lang="de-DE" dirty="0"/>
              <a:t>Die Zahlen in einer Zeitachse</a:t>
            </a:r>
          </a:p>
          <a:p>
            <a:pPr algn="ctr"/>
            <a:r>
              <a:rPr lang="de-DE" b="1" dirty="0"/>
              <a:t>17.10.2022 03.03.2023 22.09.2023</a:t>
            </a:r>
          </a:p>
          <a:p>
            <a:pPr algn="ctr"/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5A1764-BA50-F929-C97E-0A294B36B295}"/>
              </a:ext>
            </a:extLst>
          </p:cNvPr>
          <p:cNvSpPr/>
          <p:nvPr/>
        </p:nvSpPr>
        <p:spPr>
          <a:xfrm>
            <a:off x="572696" y="2961176"/>
            <a:ext cx="3096597" cy="592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 Okt 22 bis 19. Okt 22: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2F53F09-4AA0-2316-2C2D-F1210E86B9E3}"/>
              </a:ext>
            </a:extLst>
          </p:cNvPr>
          <p:cNvSpPr/>
          <p:nvPr/>
        </p:nvSpPr>
        <p:spPr>
          <a:xfrm>
            <a:off x="7377719" y="2961595"/>
            <a:ext cx="3096597" cy="592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17. Okt 22 bis 22. Sep 23: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77D24BD-B77A-2074-6DCB-80B98727844E}"/>
              </a:ext>
            </a:extLst>
          </p:cNvPr>
          <p:cNvSpPr/>
          <p:nvPr/>
        </p:nvSpPr>
        <p:spPr>
          <a:xfrm>
            <a:off x="572696" y="3687459"/>
            <a:ext cx="3096597" cy="59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Gesamtaufrufe: 28.000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FF37486-C47C-D180-9D6C-ED630DAFFEEC}"/>
              </a:ext>
            </a:extLst>
          </p:cNvPr>
          <p:cNvSpPr/>
          <p:nvPr/>
        </p:nvSpPr>
        <p:spPr>
          <a:xfrm>
            <a:off x="572695" y="4412757"/>
            <a:ext cx="3096597" cy="59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6.400 Unique User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D9CD8D-B9F0-FE7C-9FF7-8C4DADFABF9B}"/>
              </a:ext>
            </a:extLst>
          </p:cNvPr>
          <p:cNvSpPr/>
          <p:nvPr/>
        </p:nvSpPr>
        <p:spPr>
          <a:xfrm>
            <a:off x="7389858" y="5867147"/>
            <a:ext cx="3096597" cy="592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Durchschnittliche Verweildauer: 11,24 Min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11E9493-58C7-501A-DCCC-C51C322A9163}"/>
              </a:ext>
            </a:extLst>
          </p:cNvPr>
          <p:cNvSpPr/>
          <p:nvPr/>
        </p:nvSpPr>
        <p:spPr>
          <a:xfrm>
            <a:off x="7389857" y="5138055"/>
            <a:ext cx="3096597" cy="59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Besuche über die Startseite 79,6%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90B9DBC-3F55-77EA-4923-1858BF81FF1B}"/>
              </a:ext>
            </a:extLst>
          </p:cNvPr>
          <p:cNvSpPr/>
          <p:nvPr/>
        </p:nvSpPr>
        <p:spPr>
          <a:xfrm>
            <a:off x="7377719" y="4408087"/>
            <a:ext cx="3096597" cy="59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Unique User: 31.433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DBA5B6A-F792-44C5-3719-5CCC3EAC065C}"/>
              </a:ext>
            </a:extLst>
          </p:cNvPr>
          <p:cNvSpPr/>
          <p:nvPr/>
        </p:nvSpPr>
        <p:spPr>
          <a:xfrm>
            <a:off x="7378661" y="3681549"/>
            <a:ext cx="3096597" cy="59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Gesamtaufrufe: 85.610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E289169-9BB6-201D-65B5-7A7733546658}"/>
              </a:ext>
            </a:extLst>
          </p:cNvPr>
          <p:cNvSpPr/>
          <p:nvPr/>
        </p:nvSpPr>
        <p:spPr>
          <a:xfrm>
            <a:off x="572695" y="5138055"/>
            <a:ext cx="3096597" cy="59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Besuche über Startseite: 80,3%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4DD51B2-6DA8-B175-B76A-EEE110942072}"/>
              </a:ext>
            </a:extLst>
          </p:cNvPr>
          <p:cNvSpPr/>
          <p:nvPr/>
        </p:nvSpPr>
        <p:spPr>
          <a:xfrm>
            <a:off x="3975208" y="3700835"/>
            <a:ext cx="3096597" cy="592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800" dirty="0">
              <a:solidFill>
                <a:schemeClr val="tx1"/>
              </a:solidFill>
            </a:endParaRP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Gesamtaufrufe: 59.319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54F4F3A-63BA-A694-739E-586C5AA24DA8}"/>
              </a:ext>
            </a:extLst>
          </p:cNvPr>
          <p:cNvSpPr/>
          <p:nvPr/>
        </p:nvSpPr>
        <p:spPr>
          <a:xfrm>
            <a:off x="3983257" y="2961176"/>
            <a:ext cx="3096597" cy="592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17. Okt 22 bis 3. März 23: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A3454C4-7FA2-A014-1989-4AF98454CC50}"/>
              </a:ext>
            </a:extLst>
          </p:cNvPr>
          <p:cNvSpPr/>
          <p:nvPr/>
        </p:nvSpPr>
        <p:spPr>
          <a:xfrm>
            <a:off x="3975207" y="4412757"/>
            <a:ext cx="3096597" cy="592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Unique User: 19.816</a:t>
            </a:r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DC8642F8-67A7-D629-42BF-4AA23AEB94D5}"/>
              </a:ext>
            </a:extLst>
          </p:cNvPr>
          <p:cNvSpPr/>
          <p:nvPr/>
        </p:nvSpPr>
        <p:spPr>
          <a:xfrm rot="3633601">
            <a:off x="3199703" y="2026612"/>
            <a:ext cx="295008" cy="7593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28F1978-4C56-7E86-A249-CBEBF8820697}"/>
              </a:ext>
            </a:extLst>
          </p:cNvPr>
          <p:cNvSpPr/>
          <p:nvPr/>
        </p:nvSpPr>
        <p:spPr>
          <a:xfrm>
            <a:off x="3983257" y="5142725"/>
            <a:ext cx="3096597" cy="592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Besuche über Startseite: 82.4%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F057683-7FD0-BD82-5243-1DA99F39FFE5}"/>
              </a:ext>
            </a:extLst>
          </p:cNvPr>
          <p:cNvSpPr/>
          <p:nvPr/>
        </p:nvSpPr>
        <p:spPr>
          <a:xfrm>
            <a:off x="3983257" y="5867147"/>
            <a:ext cx="3096597" cy="592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Durchschnittliche Verweildauer: 12 Min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40B1E87-4302-0574-057F-B25CFD857A1B}"/>
              </a:ext>
            </a:extLst>
          </p:cNvPr>
          <p:cNvSpPr/>
          <p:nvPr/>
        </p:nvSpPr>
        <p:spPr>
          <a:xfrm>
            <a:off x="572694" y="5867147"/>
            <a:ext cx="3096597" cy="597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Verweildauer der 90% Top-User 12,4 Min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244CA13B-0809-F08D-33D0-7B85C9CEFFD9}"/>
              </a:ext>
            </a:extLst>
          </p:cNvPr>
          <p:cNvSpPr/>
          <p:nvPr/>
        </p:nvSpPr>
        <p:spPr>
          <a:xfrm rot="18119299">
            <a:off x="7233664" y="2125022"/>
            <a:ext cx="312387" cy="7555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0947447F-1CA8-898C-F53A-699E4B0757F1}"/>
              </a:ext>
            </a:extLst>
          </p:cNvPr>
          <p:cNvSpPr/>
          <p:nvPr/>
        </p:nvSpPr>
        <p:spPr>
          <a:xfrm>
            <a:off x="5350239" y="2646632"/>
            <a:ext cx="181317" cy="2331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" name="Grafik 25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17769C6A-3B25-EBF3-B665-5ADFE1F87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27" name="Grafik 26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CE20C8B8-85CA-C81E-39F8-20581A3F3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6D5E34B-B4A3-2F84-B99F-E44D8BF2C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783" y="-534469"/>
            <a:ext cx="939739" cy="140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83E9BF7-C7FD-A6E1-9E38-A89B485189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7019">
            <a:off x="-1229857" y="-48666"/>
            <a:ext cx="3315648" cy="221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B49B191-0811-D9AC-B022-0C8752C196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89102">
            <a:off x="-1021019" y="2781030"/>
            <a:ext cx="3982960" cy="265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611B4B2-A50F-387B-79D5-2CFF19280E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7511">
            <a:off x="6208376" y="-678954"/>
            <a:ext cx="3435669" cy="2290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70B5AC4-4D51-3B7C-4AFE-E345421C8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6729">
            <a:off x="2078979" y="5444700"/>
            <a:ext cx="3321268" cy="221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8EFFF5-E66B-C9C2-7A53-0ABE2B9BA8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6750">
            <a:off x="9445876" y="1301309"/>
            <a:ext cx="2836920" cy="4255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3B20BD7-122E-4431-CF97-5022DB90EA3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1169">
            <a:off x="5616269" y="5806414"/>
            <a:ext cx="3320316" cy="2213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1488EF56-ECDF-354B-4513-64BF69A16D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6" name="Grafik 5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BF1001CF-F7D0-FE12-4C0F-8B5ADB867C8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pic>
        <p:nvPicPr>
          <p:cNvPr id="2" name="Onlinemedien 1" title="Das war die 1. hybriden Lehrlingsmesse Tirol">
            <a:hlinkClick r:id="" action="ppaction://media"/>
            <a:extLst>
              <a:ext uri="{FF2B5EF4-FFF2-40B4-BE49-F238E27FC236}">
                <a16:creationId xmlns:a16="http://schemas.microsoft.com/office/drawing/2014/main" id="{70FBA100-8B2A-0660-733A-B53A7ADC7C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917247" y="545293"/>
            <a:ext cx="9580991" cy="54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6CB0FC90-8811-8C15-3C5A-BC9F465D874D}"/>
              </a:ext>
            </a:extLst>
          </p:cNvPr>
          <p:cNvSpPr txBox="1">
            <a:spLocks/>
          </p:cNvSpPr>
          <p:nvPr/>
        </p:nvSpPr>
        <p:spPr>
          <a:xfrm>
            <a:off x="312717" y="438569"/>
            <a:ext cx="11314545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latin typeface="Verdana Pro Black" panose="020B0604020202020204" pitchFamily="34" charset="0"/>
              </a:rPr>
              <a:t>Vorteile hybride Ausrichtung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</a:endParaRPr>
          </a:p>
        </p:txBody>
      </p:sp>
      <p:pic>
        <p:nvPicPr>
          <p:cNvPr id="9" name="Grafik 8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639A27CD-C731-1E18-3E86-18E1E72D5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0" name="Grafik 9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04C72531-AA1D-6717-DD97-6FB1E324D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2A235D7-F9F1-BCFE-28F8-1357E1060DCB}"/>
              </a:ext>
            </a:extLst>
          </p:cNvPr>
          <p:cNvSpPr/>
          <p:nvPr/>
        </p:nvSpPr>
        <p:spPr>
          <a:xfrm>
            <a:off x="455935" y="2054017"/>
            <a:ext cx="4202363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Direkter Kontakt zu den Besuchern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65FC4306-7D04-4BD6-3959-F7A71A3E2931}"/>
              </a:ext>
            </a:extLst>
          </p:cNvPr>
          <p:cNvSpPr txBox="1">
            <a:spLocks/>
          </p:cNvSpPr>
          <p:nvPr/>
        </p:nvSpPr>
        <p:spPr>
          <a:xfrm>
            <a:off x="312717" y="1363001"/>
            <a:ext cx="9497914" cy="4801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Verdana Pro Black" panose="020B0604020202020204" pitchFamily="34" charset="0"/>
              </a:rPr>
              <a:t>In ECHT live dabei   &amp;   </a:t>
            </a:r>
            <a:r>
              <a:rPr lang="de-DE" sz="2800" dirty="0">
                <a:ln w="12700">
                  <a:solidFill>
                    <a:schemeClr val="tx1"/>
                  </a:solidFill>
                </a:ln>
                <a:solidFill>
                  <a:srgbClr val="009AA3"/>
                </a:solidFill>
                <a:latin typeface="Verdana Pro Black" panose="020B0604020202020204" pitchFamily="34" charset="0"/>
              </a:rPr>
              <a:t>DIGITAL mittendrin</a:t>
            </a:r>
            <a:endParaRPr lang="de-DE" sz="2800" b="1" spc="50" dirty="0">
              <a:ln w="12700">
                <a:solidFill>
                  <a:schemeClr val="tx1"/>
                </a:solidFill>
              </a:ln>
              <a:solidFill>
                <a:srgbClr val="009AA3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1CB133E-9077-4760-D156-3E6CB98E49CF}"/>
              </a:ext>
            </a:extLst>
          </p:cNvPr>
          <p:cNvSpPr/>
          <p:nvPr/>
        </p:nvSpPr>
        <p:spPr>
          <a:xfrm>
            <a:off x="5195025" y="2080775"/>
            <a:ext cx="4202363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Erreichung der Nichtbesucher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443A39-35F9-28B2-0C3D-30438FC72320}"/>
              </a:ext>
            </a:extLst>
          </p:cNvPr>
          <p:cNvSpPr/>
          <p:nvPr/>
        </p:nvSpPr>
        <p:spPr>
          <a:xfrm>
            <a:off x="455935" y="2463631"/>
            <a:ext cx="4202363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Schulklassen aus ganz Tirol kommen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8E1766B-3F55-8ED0-9F07-9B8A90D7331B}"/>
              </a:ext>
            </a:extLst>
          </p:cNvPr>
          <p:cNvSpPr/>
          <p:nvPr/>
        </p:nvSpPr>
        <p:spPr>
          <a:xfrm>
            <a:off x="5195025" y="2478293"/>
            <a:ext cx="4202363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Kontakt zu Schulen die nicht kommen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2D2F65-4EDB-7A23-A896-F259C76807D0}"/>
              </a:ext>
            </a:extLst>
          </p:cNvPr>
          <p:cNvSpPr/>
          <p:nvPr/>
        </p:nvSpPr>
        <p:spPr>
          <a:xfrm>
            <a:off x="455935" y="2870412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Kontakt zu Eltern und Jugendlichen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640977F-622B-B32E-B24A-C3A6108C28CC}"/>
              </a:ext>
            </a:extLst>
          </p:cNvPr>
          <p:cNvSpPr/>
          <p:nvPr/>
        </p:nvSpPr>
        <p:spPr>
          <a:xfrm>
            <a:off x="5195025" y="2870411"/>
            <a:ext cx="420236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Familie digital, abholen zeitunabhängig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0F2AD4F-6359-023F-38F1-AF715E319C6F}"/>
              </a:ext>
            </a:extLst>
          </p:cNvPr>
          <p:cNvSpPr/>
          <p:nvPr/>
        </p:nvSpPr>
        <p:spPr>
          <a:xfrm>
            <a:off x="455935" y="3275940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Time Slot Buchungen Direktkontakt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FFCAF13-CCD5-16D9-7C0D-270C9107C424}"/>
              </a:ext>
            </a:extLst>
          </p:cNvPr>
          <p:cNvSpPr/>
          <p:nvPr/>
        </p:nvSpPr>
        <p:spPr>
          <a:xfrm>
            <a:off x="455935" y="3681468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3 Tage ca. 7.000 Besucher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576F8DF-0D37-0339-AA50-709B84C98433}"/>
              </a:ext>
            </a:extLst>
          </p:cNvPr>
          <p:cNvSpPr/>
          <p:nvPr/>
        </p:nvSpPr>
        <p:spPr>
          <a:xfrm>
            <a:off x="455935" y="4086996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Hands-on-Stationen zum Ausprobieren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FFC5D6E-158D-20A2-2BF4-72D4DBC9C367}"/>
              </a:ext>
            </a:extLst>
          </p:cNvPr>
          <p:cNvSpPr/>
          <p:nvPr/>
        </p:nvSpPr>
        <p:spPr>
          <a:xfrm>
            <a:off x="5215906" y="3275940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Time Slot Buchungen Direktkontakt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E7ABDDA-8A7D-E675-217E-7C862CA9EA14}"/>
              </a:ext>
            </a:extLst>
          </p:cNvPr>
          <p:cNvSpPr/>
          <p:nvPr/>
        </p:nvSpPr>
        <p:spPr>
          <a:xfrm>
            <a:off x="5215906" y="3681467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365 Tage ca. 50.000 Besucher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ACFD5C2-696A-DEFC-FCE7-0B2380198696}"/>
              </a:ext>
            </a:extLst>
          </p:cNvPr>
          <p:cNvSpPr/>
          <p:nvPr/>
        </p:nvSpPr>
        <p:spPr>
          <a:xfrm>
            <a:off x="5215906" y="4086994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Hands-on-Stationen live miterleben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AC600EE-692C-5E59-58CB-5EDB91D37DC9}"/>
              </a:ext>
            </a:extLst>
          </p:cNvPr>
          <p:cNvSpPr/>
          <p:nvPr/>
        </p:nvSpPr>
        <p:spPr>
          <a:xfrm>
            <a:off x="455935" y="4514680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Unterlagen direkt mitgegeben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62D1696-1540-CBF4-9B8E-76F7122BA27C}"/>
              </a:ext>
            </a:extLst>
          </p:cNvPr>
          <p:cNvSpPr/>
          <p:nvPr/>
        </p:nvSpPr>
        <p:spPr>
          <a:xfrm>
            <a:off x="455935" y="4918416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3-tägige Berufsorientierung 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8B997B-4267-FCB1-86D9-B62079A15012}"/>
              </a:ext>
            </a:extLst>
          </p:cNvPr>
          <p:cNvSpPr/>
          <p:nvPr/>
        </p:nvSpPr>
        <p:spPr>
          <a:xfrm>
            <a:off x="5215906" y="4514680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Unterlagen nicht mehr zur Hand? Egal.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B338CA5-85FD-FD28-BB92-376E7AFF8691}"/>
              </a:ext>
            </a:extLst>
          </p:cNvPr>
          <p:cNvSpPr/>
          <p:nvPr/>
        </p:nvSpPr>
        <p:spPr>
          <a:xfrm>
            <a:off x="5215906" y="4924462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Ganzjährige Berufsorientierung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A9887AA-0098-5177-C83D-1B60FF0C15A4}"/>
              </a:ext>
            </a:extLst>
          </p:cNvPr>
          <p:cNvSpPr/>
          <p:nvPr/>
        </p:nvSpPr>
        <p:spPr>
          <a:xfrm>
            <a:off x="455935" y="5344835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Live-Programm vor Ort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242786E-A1E9-919B-2005-B93C081E1587}"/>
              </a:ext>
            </a:extLst>
          </p:cNvPr>
          <p:cNvSpPr/>
          <p:nvPr/>
        </p:nvSpPr>
        <p:spPr>
          <a:xfrm>
            <a:off x="455935" y="5771254"/>
            <a:ext cx="4202362" cy="3025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Stellenmarkt direkt bei den Firmen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55D8B86-D149-F365-AB8E-BA61FDA6904F}"/>
              </a:ext>
            </a:extLst>
          </p:cNvPr>
          <p:cNvSpPr/>
          <p:nvPr/>
        </p:nvSpPr>
        <p:spPr>
          <a:xfrm>
            <a:off x="5215906" y="5343741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Live-Programm jederzeit nachsehbar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AFADC483-4A66-45B6-6C06-7392E0C009DA}"/>
              </a:ext>
            </a:extLst>
          </p:cNvPr>
          <p:cNvSpPr/>
          <p:nvPr/>
        </p:nvSpPr>
        <p:spPr>
          <a:xfrm>
            <a:off x="5215906" y="5767361"/>
            <a:ext cx="4181482" cy="302516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Ganzjähriger Stellenmarkt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B90C13F-DDD9-ACE3-57FA-146081D2A701}"/>
              </a:ext>
            </a:extLst>
          </p:cNvPr>
          <p:cNvSpPr/>
          <p:nvPr/>
        </p:nvSpPr>
        <p:spPr>
          <a:xfrm>
            <a:off x="455935" y="6197673"/>
            <a:ext cx="4202362" cy="5438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Besucher suchen Betriebe aus Bezirken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60E7E8-44FD-7AF6-928D-E0CEEC9EA580}"/>
              </a:ext>
            </a:extLst>
          </p:cNvPr>
          <p:cNvSpPr/>
          <p:nvPr/>
        </p:nvSpPr>
        <p:spPr>
          <a:xfrm>
            <a:off x="5215906" y="6197672"/>
            <a:ext cx="4181482" cy="543841"/>
          </a:xfrm>
          <a:prstGeom prst="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n w="0"/>
                <a:solidFill>
                  <a:schemeClr val="bg1"/>
                </a:solidFill>
              </a:rPr>
              <a:t>Lehrstellenmarkt und Betriebe nach Bezirken – mit 2 Klicks aufrufbar</a:t>
            </a:r>
          </a:p>
        </p:txBody>
      </p:sp>
    </p:spTree>
    <p:extLst>
      <p:ext uri="{BB962C8B-B14F-4D97-AF65-F5344CB8AC3E}">
        <p14:creationId xmlns:p14="http://schemas.microsoft.com/office/powerpoint/2010/main" val="40804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7AB162F-CBDF-CFDD-FB26-9C386D275115}"/>
              </a:ext>
            </a:extLst>
          </p:cNvPr>
          <p:cNvSpPr txBox="1">
            <a:spLocks/>
          </p:cNvSpPr>
          <p:nvPr/>
        </p:nvSpPr>
        <p:spPr>
          <a:xfrm>
            <a:off x="6300067" y="2092301"/>
            <a:ext cx="5569527" cy="3628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/>
          </a:p>
          <a:p>
            <a:endParaRPr lang="de-AT" sz="1800" dirty="0"/>
          </a:p>
        </p:txBody>
      </p:sp>
      <p:pic>
        <p:nvPicPr>
          <p:cNvPr id="4" name="Grafik 3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6AEACA6-8933-BE95-9003-FA7774B911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9" name="Grafik 8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C8C31DC2-72BD-E49E-338E-76AC556CF9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F4CD3310-9C40-617F-F9CD-B16AEC926837}"/>
              </a:ext>
            </a:extLst>
          </p:cNvPr>
          <p:cNvSpPr txBox="1">
            <a:spLocks/>
          </p:cNvSpPr>
          <p:nvPr/>
        </p:nvSpPr>
        <p:spPr>
          <a:xfrm>
            <a:off x="742991" y="393297"/>
            <a:ext cx="11314545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latin typeface="Verdana Pro Black" panose="020B0604020202020204" pitchFamily="34" charset="0"/>
              </a:rPr>
              <a:t>Was bietet die </a:t>
            </a:r>
            <a:r>
              <a:rPr lang="de-DE" sz="28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latin typeface="Verdana Pro Black" panose="020B0604020202020204" pitchFamily="34" charset="0"/>
              </a:rPr>
              <a:t>hybride</a:t>
            </a:r>
            <a:r>
              <a:rPr lang="de-DE" sz="32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latin typeface="Verdana Pro Black" panose="020B0604020202020204" pitchFamily="34" charset="0"/>
              </a:rPr>
              <a:t> Lehrlingsmesse</a:t>
            </a:r>
            <a:r>
              <a:rPr lang="de-DE" sz="28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latin typeface="Verdana Pro Black" panose="020B0604020202020204" pitchFamily="34" charset="0"/>
              </a:rPr>
              <a:t>?</a:t>
            </a:r>
            <a:r>
              <a:rPr lang="de-DE" sz="32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latin typeface="Verdana Pro Black" panose="020B0604020202020204" pitchFamily="34" charset="0"/>
              </a:rPr>
              <a:t> 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E69D85D-F1A0-2226-F7A4-6A64891CF19E}"/>
              </a:ext>
            </a:extLst>
          </p:cNvPr>
          <p:cNvSpPr/>
          <p:nvPr/>
        </p:nvSpPr>
        <p:spPr>
          <a:xfrm>
            <a:off x="903608" y="1094878"/>
            <a:ext cx="8507090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In hybrider Form live dabei sowie digital mittendrin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BF275CC-4124-A5A5-B0C3-982443401118}"/>
              </a:ext>
            </a:extLst>
          </p:cNvPr>
          <p:cNvSpPr/>
          <p:nvPr/>
        </p:nvSpPr>
        <p:spPr>
          <a:xfrm>
            <a:off x="903608" y="1508636"/>
            <a:ext cx="8507090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24/7 Erreichbarkeit, dank des digitalen Stands – egal wann, egal wo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FFEAA63-82B0-CEA4-6397-3AF0B4367C93}"/>
              </a:ext>
            </a:extLst>
          </p:cNvPr>
          <p:cNvSpPr/>
          <p:nvPr/>
        </p:nvSpPr>
        <p:spPr>
          <a:xfrm>
            <a:off x="891008" y="1916112"/>
            <a:ext cx="8507088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Time Slots für individuelle Beratungstermine (vor Ort oder online), ganzjährig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98A355B-4F99-7383-EDA4-0EEEABA6AAF8}"/>
              </a:ext>
            </a:extLst>
          </p:cNvPr>
          <p:cNvSpPr/>
          <p:nvPr/>
        </p:nvSpPr>
        <p:spPr>
          <a:xfrm>
            <a:off x="878411" y="2332352"/>
            <a:ext cx="8507088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Ultimative Reichweite, Jugend ist vor Ort als auch an den Endgeräten erreichbar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24DACE9-FC7B-CCC8-B4B2-EB168BDE0263}"/>
              </a:ext>
            </a:extLst>
          </p:cNvPr>
          <p:cNvSpPr/>
          <p:nvPr/>
        </p:nvSpPr>
        <p:spPr>
          <a:xfrm>
            <a:off x="878411" y="2746110"/>
            <a:ext cx="8507088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Hybrides Informieren: Hands-on-Stationen auf der Messe und auf lehre4you.at</a:t>
            </a:r>
            <a:endParaRPr lang="de-DE" dirty="0">
              <a:ln w="0"/>
              <a:solidFill>
                <a:schemeClr val="bg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C635FAA-8CE7-4E69-F72F-AEDB8ADB3299}"/>
              </a:ext>
            </a:extLst>
          </p:cNvPr>
          <p:cNvSpPr/>
          <p:nvPr/>
        </p:nvSpPr>
        <p:spPr>
          <a:xfrm>
            <a:off x="878411" y="3159868"/>
            <a:ext cx="8507088" cy="5355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Live-Bühnenprogramm: zeit- und ortsunabhängiges Miterleben durch 3 x 6 Stunden Live-Übertragung – 365 Tage zum Nachschauen in der Videothek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ACD810-54B0-D811-2193-563F827EF039}"/>
              </a:ext>
            </a:extLst>
          </p:cNvPr>
          <p:cNvSpPr/>
          <p:nvPr/>
        </p:nvSpPr>
        <p:spPr>
          <a:xfrm>
            <a:off x="891008" y="3806653"/>
            <a:ext cx="8494489" cy="4588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Durch den direkten Kontakt zu Schulen und Lehrbetrieben sorgen wir für ein ausgeglichenes Verhältnis zwischen Schulen und Betrieben vor Ort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1832CC8-205C-A05E-CF12-8F64FD194C7F}"/>
              </a:ext>
            </a:extLst>
          </p:cNvPr>
          <p:cNvSpPr/>
          <p:nvPr/>
        </p:nvSpPr>
        <p:spPr>
          <a:xfrm>
            <a:off x="891008" y="4374879"/>
            <a:ext cx="8494489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ln w="0"/>
                <a:solidFill>
                  <a:schemeClr val="bg1"/>
                </a:solidFill>
              </a:rPr>
              <a:t>Sichtbarkeit des Lehrbetriebes live und online als Bezirksleitbetrieb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2190C90-F892-AAE7-CF65-5D4B6516011D}"/>
              </a:ext>
            </a:extLst>
          </p:cNvPr>
          <p:cNvSpPr/>
          <p:nvPr/>
        </p:nvSpPr>
        <p:spPr>
          <a:xfrm>
            <a:off x="891008" y="4786804"/>
            <a:ext cx="8494489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ln w="0"/>
                <a:solidFill>
                  <a:schemeClr val="bg1"/>
                </a:solidFill>
              </a:rPr>
              <a:t>Hybride Lehrlingsmessen sind die Zukunft – live begeistern, online abholen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0E49604-10FB-3E2F-4007-27B197680ABE}"/>
              </a:ext>
            </a:extLst>
          </p:cNvPr>
          <p:cNvSpPr/>
          <p:nvPr/>
        </p:nvSpPr>
        <p:spPr>
          <a:xfrm>
            <a:off x="916209" y="5198106"/>
            <a:ext cx="8494489" cy="3025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ln w="0"/>
                <a:solidFill>
                  <a:schemeClr val="bg1"/>
                </a:solidFill>
              </a:rPr>
              <a:t>„Ganzjahresmesse“ bringt größtmögliche Reichweite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C16F797-8A61-52BF-D936-ADB9B5BCDBEB}"/>
              </a:ext>
            </a:extLst>
          </p:cNvPr>
          <p:cNvSpPr/>
          <p:nvPr/>
        </p:nvSpPr>
        <p:spPr>
          <a:xfrm>
            <a:off x="909908" y="5610589"/>
            <a:ext cx="8494489" cy="9703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ln w="0"/>
              <a:solidFill>
                <a:schemeClr val="bg1"/>
              </a:solidFill>
            </a:endParaRPr>
          </a:p>
          <a:p>
            <a:r>
              <a:rPr lang="de-DE" dirty="0">
                <a:ln w="0"/>
                <a:solidFill>
                  <a:schemeClr val="bg1"/>
                </a:solidFill>
              </a:rPr>
              <a:t>Sie</a:t>
            </a:r>
            <a:r>
              <a:rPr lang="de-DE" b="1" dirty="0">
                <a:ln w="0"/>
                <a:solidFill>
                  <a:schemeClr val="bg1"/>
                </a:solidFill>
              </a:rPr>
              <a:t> </a:t>
            </a:r>
            <a:r>
              <a:rPr lang="de-DE" dirty="0">
                <a:ln w="0"/>
                <a:solidFill>
                  <a:schemeClr val="bg1"/>
                </a:solidFill>
              </a:rPr>
              <a:t>investieren in einen digitalen Ganzjahresauftritt ALL IN, inkl. Live-Messe als Highlight - digitaler Landingpage - direkten Draht in die Schulklassen &amp; zur Jugend</a:t>
            </a:r>
          </a:p>
          <a:p>
            <a:endParaRPr lang="de-DE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354B7ED9-770D-296F-4AAB-C77DBC877CE3}"/>
              </a:ext>
            </a:extLst>
          </p:cNvPr>
          <p:cNvSpPr txBox="1">
            <a:spLocks/>
          </p:cNvSpPr>
          <p:nvPr/>
        </p:nvSpPr>
        <p:spPr>
          <a:xfrm>
            <a:off x="299702" y="162649"/>
            <a:ext cx="7511887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50" dirty="0">
                <a:ln w="12700">
                  <a:solidFill>
                    <a:schemeClr val="tx1"/>
                  </a:solidFill>
                </a:ln>
                <a:solidFill>
                  <a:srgbClr val="5FCBEF"/>
                </a:solidFill>
                <a:latin typeface="Verdana Pro Black" panose="020B0604020202020204" pitchFamily="34" charset="0"/>
              </a:rPr>
              <a:t>Schwerpunkte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5FCBEF"/>
              </a:solidFill>
            </a:endParaRPr>
          </a:p>
        </p:txBody>
      </p:sp>
      <p:pic>
        <p:nvPicPr>
          <p:cNvPr id="11" name="Grafik 10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EE455792-BA10-B585-95FA-A0A793AC47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2" name="Grafik 11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696A1526-95DF-7870-1C50-6699FC0402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AB2A9529-D997-84A1-A98F-A4D68C024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806598"/>
              </p:ext>
            </p:extLst>
          </p:nvPr>
        </p:nvGraphicFramePr>
        <p:xfrm>
          <a:off x="391886" y="719666"/>
          <a:ext cx="97681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82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1CBB4FAE-E8FD-FAFC-A783-B921799A5D28}"/>
              </a:ext>
            </a:extLst>
          </p:cNvPr>
          <p:cNvSpPr txBox="1">
            <a:spLocks/>
          </p:cNvSpPr>
          <p:nvPr/>
        </p:nvSpPr>
        <p:spPr>
          <a:xfrm>
            <a:off x="750028" y="559153"/>
            <a:ext cx="10515600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spc="5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Öffnungszeiten &amp; Besuchertage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E0908C-6911-9CD2-1D93-031929BA5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6067">
            <a:off x="8214475" y="1628558"/>
            <a:ext cx="3187098" cy="2124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97FD1E-18DA-4C44-9845-9F7028533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39" y="3864393"/>
            <a:ext cx="2636182" cy="1757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A1EB360C-D29E-1406-BF12-CD621AAC16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0" name="Grafik 9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251881C2-F13F-87DD-D3D9-49B1F6122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65A3A86-42BA-6A72-2703-487876A75E38}"/>
              </a:ext>
            </a:extLst>
          </p:cNvPr>
          <p:cNvSpPr/>
          <p:nvPr/>
        </p:nvSpPr>
        <p:spPr>
          <a:xfrm>
            <a:off x="750029" y="1752090"/>
            <a:ext cx="3445030" cy="1341854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FF00"/>
                </a:solidFill>
              </a:rPr>
              <a:t>Allgemeine Öffnungszeiten: </a:t>
            </a:r>
          </a:p>
          <a:p>
            <a:pPr algn="ctr"/>
            <a:r>
              <a:rPr lang="de-DE" sz="1600" dirty="0"/>
              <a:t>Mittwoch und Donnerstag von 9:00 bis 17:00 Uhr</a:t>
            </a:r>
          </a:p>
          <a:p>
            <a:pPr algn="ctr"/>
            <a:r>
              <a:rPr lang="de-DE" sz="1600" dirty="0"/>
              <a:t>Freitag von </a:t>
            </a:r>
          </a:p>
          <a:p>
            <a:pPr algn="ctr"/>
            <a:r>
              <a:rPr lang="de-DE" sz="1600" dirty="0"/>
              <a:t>9:00 bis 20:00 Uhr</a:t>
            </a:r>
            <a:endParaRPr lang="de-AT" sz="16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0C60BA8-EDC5-4018-1167-70FF946F811E}"/>
              </a:ext>
            </a:extLst>
          </p:cNvPr>
          <p:cNvSpPr/>
          <p:nvPr/>
        </p:nvSpPr>
        <p:spPr>
          <a:xfrm>
            <a:off x="750028" y="4730988"/>
            <a:ext cx="3445030" cy="1341854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FFF00"/>
                </a:solidFill>
              </a:rPr>
              <a:t>„Selbstständige Schulklassen“: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Mittwoch und Donnerstag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von 13:30 bis 17:00 Uhr</a:t>
            </a:r>
            <a:endParaRPr lang="de-DE" sz="1600" b="1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A170BEB-90E2-0B2B-B038-D23A553E967F}"/>
              </a:ext>
            </a:extLst>
          </p:cNvPr>
          <p:cNvSpPr/>
          <p:nvPr/>
        </p:nvSpPr>
        <p:spPr>
          <a:xfrm>
            <a:off x="750028" y="3241539"/>
            <a:ext cx="3445030" cy="1341854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FFF00"/>
                </a:solidFill>
              </a:rPr>
              <a:t>„Geführte“ Schulklassen: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Mittwoch und Donnerstag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von 09:00 bis 13:30 Uhr von </a:t>
            </a:r>
            <a:endParaRPr lang="de-DE" sz="1600" b="1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523A055-5348-E341-08D6-56C085F85CD8}"/>
              </a:ext>
            </a:extLst>
          </p:cNvPr>
          <p:cNvSpPr/>
          <p:nvPr/>
        </p:nvSpPr>
        <p:spPr>
          <a:xfrm>
            <a:off x="4417769" y="1752090"/>
            <a:ext cx="3445030" cy="1341854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>
                <a:solidFill>
                  <a:srgbClr val="FFFF00"/>
                </a:solidFill>
              </a:rPr>
              <a:t>FAMILIENTAG inkl. langer Abend der Lehre: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Freitag von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sz="1600" dirty="0"/>
              <a:t>09:00 bis 20.00 Uhr</a:t>
            </a:r>
            <a:endParaRPr lang="de-DE" sz="1600" b="1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3F26C3F-4A9D-3474-ACBC-E3D22C5FC2A1}"/>
              </a:ext>
            </a:extLst>
          </p:cNvPr>
          <p:cNvSpPr/>
          <p:nvPr/>
        </p:nvSpPr>
        <p:spPr>
          <a:xfrm>
            <a:off x="4417769" y="3241539"/>
            <a:ext cx="3445030" cy="1341854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dirty="0">
              <a:solidFill>
                <a:srgbClr val="FFFF00"/>
              </a:solidFill>
            </a:endParaRPr>
          </a:p>
          <a:p>
            <a:r>
              <a:rPr lang="de-DE" sz="1600" dirty="0">
                <a:solidFill>
                  <a:srgbClr val="FFFF00"/>
                </a:solidFill>
              </a:rPr>
              <a:t>Schwerpunkte Lehrlingsmesse: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Klimaneutralität der Lehrlingsmesse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Grüne Lehrberufe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Lehre mit und nach der Matura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rgbClr val="FFFF00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9627352-B871-28A1-0A64-C62FACCD41D0}"/>
              </a:ext>
            </a:extLst>
          </p:cNvPr>
          <p:cNvSpPr/>
          <p:nvPr/>
        </p:nvSpPr>
        <p:spPr>
          <a:xfrm>
            <a:off x="4417769" y="4730988"/>
            <a:ext cx="3445030" cy="1341854"/>
          </a:xfrm>
          <a:prstGeom prst="roundRect">
            <a:avLst/>
          </a:prstGeom>
          <a:solidFill>
            <a:srgbClr val="009A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dirty="0">
              <a:solidFill>
                <a:srgbClr val="FFFF00"/>
              </a:solidFill>
            </a:endParaRPr>
          </a:p>
          <a:p>
            <a:r>
              <a:rPr lang="de-DE" sz="1600" dirty="0">
                <a:solidFill>
                  <a:srgbClr val="FFFF00"/>
                </a:solidFill>
              </a:rPr>
              <a:t>Ausgewogenes Verhältnis: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Schulen und Betrieben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Lehrbetriebe aus den Bezirken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KMUs und Großunternehmen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1A94ED6A-2B47-83CF-869F-7E141A47A4CE}"/>
              </a:ext>
            </a:extLst>
          </p:cNvPr>
          <p:cNvSpPr txBox="1">
            <a:spLocks/>
          </p:cNvSpPr>
          <p:nvPr/>
        </p:nvSpPr>
        <p:spPr>
          <a:xfrm>
            <a:off x="414049" y="727546"/>
            <a:ext cx="4185066" cy="535531"/>
          </a:xfrm>
          <a:prstGeom prst="rect">
            <a:avLst/>
          </a:prstGeom>
          <a:noFill/>
          <a:ln w="317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ln w="12700">
                  <a:solidFill>
                    <a:schemeClr val="tx1"/>
                  </a:solidFill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604020202020204" pitchFamily="34" charset="0"/>
              </a:rPr>
              <a:t>Stationenbetrieb</a:t>
            </a:r>
            <a:endParaRPr lang="de-DE" sz="3200" b="1" spc="50" dirty="0">
              <a:ln w="12700">
                <a:solidFill>
                  <a:schemeClr val="tx1"/>
                </a:solidFill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4AF03C-D3E1-33FE-256E-1549169D0AC9}"/>
              </a:ext>
            </a:extLst>
          </p:cNvPr>
          <p:cNvSpPr txBox="1"/>
          <p:nvPr/>
        </p:nvSpPr>
        <p:spPr>
          <a:xfrm>
            <a:off x="1305094" y="6145116"/>
            <a:ext cx="749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13:30 – 14:30 Uhr: FREIES BEWEGEN FÜR DIE SCHÜLER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31E4B368-C98D-4E79-D9B0-141F88DCD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02442"/>
              </p:ext>
            </p:extLst>
          </p:nvPr>
        </p:nvGraphicFramePr>
        <p:xfrm>
          <a:off x="414049" y="1409436"/>
          <a:ext cx="9276216" cy="4574659"/>
        </p:xfrm>
        <a:graphic>
          <a:graphicData uri="http://schemas.openxmlformats.org/drawingml/2006/table">
            <a:tbl>
              <a:tblPr firstRow="1" firstCol="1" bandRow="1"/>
              <a:tblGrid>
                <a:gridCol w="1271870">
                  <a:extLst>
                    <a:ext uri="{9D8B030D-6E8A-4147-A177-3AD203B41FA5}">
                      <a16:colId xmlns:a16="http://schemas.microsoft.com/office/drawing/2014/main" val="2381504126"/>
                    </a:ext>
                  </a:extLst>
                </a:gridCol>
                <a:gridCol w="1520659">
                  <a:extLst>
                    <a:ext uri="{9D8B030D-6E8A-4147-A177-3AD203B41FA5}">
                      <a16:colId xmlns:a16="http://schemas.microsoft.com/office/drawing/2014/main" val="1020660301"/>
                    </a:ext>
                  </a:extLst>
                </a:gridCol>
                <a:gridCol w="1398005">
                  <a:extLst>
                    <a:ext uri="{9D8B030D-6E8A-4147-A177-3AD203B41FA5}">
                      <a16:colId xmlns:a16="http://schemas.microsoft.com/office/drawing/2014/main" val="2481896158"/>
                    </a:ext>
                  </a:extLst>
                </a:gridCol>
                <a:gridCol w="1271870">
                  <a:extLst>
                    <a:ext uri="{9D8B030D-6E8A-4147-A177-3AD203B41FA5}">
                      <a16:colId xmlns:a16="http://schemas.microsoft.com/office/drawing/2014/main" val="3709976245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2481415837"/>
                    </a:ext>
                  </a:extLst>
                </a:gridCol>
                <a:gridCol w="1271870">
                  <a:extLst>
                    <a:ext uri="{9D8B030D-6E8A-4147-A177-3AD203B41FA5}">
                      <a16:colId xmlns:a16="http://schemas.microsoft.com/office/drawing/2014/main" val="701902848"/>
                    </a:ext>
                  </a:extLst>
                </a:gridCol>
                <a:gridCol w="1270971">
                  <a:extLst>
                    <a:ext uri="{9D8B030D-6E8A-4147-A177-3AD203B41FA5}">
                      <a16:colId xmlns:a16="http://schemas.microsoft.com/office/drawing/2014/main" val="135860675"/>
                    </a:ext>
                  </a:extLst>
                </a:gridCol>
              </a:tblGrid>
              <a:tr h="188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1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2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3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4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5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6</a:t>
                      </a:r>
                      <a:endParaRPr lang="de-DE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94118"/>
                  </a:ext>
                </a:extLst>
              </a:tr>
              <a:tr h="64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09:00-09:45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 &amp; Handwerk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/ Versicherung &amp; Transport / Verkehr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Tourismus &amp; Freizeit-wirtschaft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/ Consulting &amp; Karriere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593817"/>
                  </a:ext>
                </a:extLst>
              </a:tr>
              <a:tr h="695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09:45-10:30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/ Consulting &amp; Karriere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 &amp; Handwerk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/ Versicherung &amp; Transport / Verkehr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Tourismus &amp; Freizeit-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wirtschaft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158046"/>
                  </a:ext>
                </a:extLst>
              </a:tr>
              <a:tr h="64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10:30-11:15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Tourismus &amp; Freizeit-wirtschaft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/ Consulting &amp; Karriere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81025" algn="l"/>
                        </a:tabLs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 &amp; Handwerk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/ Versicherung &amp; Transport / Verkehr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506773"/>
                  </a:ext>
                </a:extLst>
              </a:tr>
              <a:tr h="64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11:15-12:00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/ Versicherung &amp; Transport / Verkehr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Tourismus &amp; Freizeit-wirtschaft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/ Consulting &amp; Karriere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 &amp; Handwerk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203483"/>
                  </a:ext>
                </a:extLst>
              </a:tr>
              <a:tr h="64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12:00-12:45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/ Versicherung &amp; Transport / Verkehr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Tourismus &amp; Freizeit-wirtschaft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/ Consulting &amp; Karriere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 &amp; Handwerk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4543"/>
                  </a:ext>
                </a:extLst>
              </a:tr>
              <a:tr h="64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12:45-13:30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 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Bank / Versicherung &amp; Transport / Verkehr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Tourismus &amp; Freizeit-wirtschaft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/ Consulting &amp; Karriere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Gewerbe &amp; Handwerk</a:t>
                      </a:r>
                    </a:p>
                  </a:txBody>
                  <a:tcPr marL="67376" marR="673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952865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534C13D4-47AC-2C96-35EB-6A048310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490" y="1451652"/>
            <a:ext cx="17266045" cy="37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" name="Grafik 8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66DAB9E4-635B-7518-31A4-787225DF11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143909"/>
            <a:ext cx="1455126" cy="597605"/>
          </a:xfrm>
          <a:prstGeom prst="rect">
            <a:avLst/>
          </a:prstGeom>
        </p:spPr>
      </p:pic>
      <p:pic>
        <p:nvPicPr>
          <p:cNvPr id="10" name="Grafik 9" descr="Ein Bild, das Schrift, Grafiken, Grafikdesign, Typografie enthält.&#10;&#10;Automatisch generierte Beschreibung">
            <a:extLst>
              <a:ext uri="{FF2B5EF4-FFF2-40B4-BE49-F238E27FC236}">
                <a16:creationId xmlns:a16="http://schemas.microsoft.com/office/drawing/2014/main" id="{A117CEA4-B5B3-33F8-3D0B-E803A49A07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116486"/>
            <a:ext cx="1559298" cy="8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854</Words>
  <Application>Microsoft Office PowerPoint</Application>
  <PresentationFormat>Breitbild</PresentationFormat>
  <Paragraphs>197</Paragraphs>
  <Slides>21</Slides>
  <Notes>3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Verdana</vt:lpstr>
      <vt:lpstr>Verdana Pro Black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 Moswitzer</dc:creator>
  <cp:lastModifiedBy>Tirol</cp:lastModifiedBy>
  <cp:revision>26</cp:revision>
  <cp:lastPrinted>2023-02-06T15:03:35Z</cp:lastPrinted>
  <dcterms:created xsi:type="dcterms:W3CDTF">2023-01-18T10:45:43Z</dcterms:created>
  <dcterms:modified xsi:type="dcterms:W3CDTF">2023-09-26T11:11:50Z</dcterms:modified>
</cp:coreProperties>
</file>